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7" r:id="rId5"/>
    <p:sldMasterId id="214748365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</p:sldIdLst>
  <p:sldSz cy="5143500" cx="9144000"/>
  <p:notesSz cx="9925050" cy="6665900"/>
  <p:embeddedFontLst>
    <p:embeddedFont>
      <p:font typeface="Roboto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EEDAA8A-AA79-42FB-BDF5-895B464FD596}">
  <a:tblStyle styleId="{7EEDAA8A-AA79-42FB-BDF5-895B464FD59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  <p:guide pos="1620" orient="horz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100" orient="horz"/>
        <p:guide pos="3126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Roboto-bold.fntdata"/><Relationship Id="rId47" Type="http://schemas.openxmlformats.org/officeDocument/2006/relationships/font" Target="fonts/Roboto-regular.fntdata"/><Relationship Id="rId49" Type="http://schemas.openxmlformats.org/officeDocument/2006/relationships/font" Target="fonts/Roboto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0" Type="http://schemas.openxmlformats.org/officeDocument/2006/relationships/font" Target="fonts/Roboto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2" y="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anchorCtr="0" anchor="t" bIns="45350" lIns="90700" spcFirstLastPara="1" rIns="90700" wrap="square" tIns="453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621901" y="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anchorCtr="0" anchor="t" bIns="45350" lIns="90700" spcFirstLastPara="1" rIns="90700" wrap="square" tIns="4535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740025" y="500063"/>
            <a:ext cx="4445000" cy="25003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350" lIns="90700" spcFirstLastPara="1" rIns="90700" wrap="square" tIns="4535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−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o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2" y="633146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anchorCtr="0" anchor="b" bIns="45350" lIns="90700" spcFirstLastPara="1" rIns="90700" wrap="square" tIns="453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de-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/>
          <p:nvPr>
            <p:ph idx="2" type="sldImg"/>
          </p:nvPr>
        </p:nvSpPr>
        <p:spPr>
          <a:xfrm>
            <a:off x="2740025" y="500063"/>
            <a:ext cx="4445000" cy="25003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1:notes"/>
          <p:cNvSpPr txBox="1"/>
          <p:nvPr>
            <p:ph idx="1" type="body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I’m doing my final presentation for my practical on the topic</a:t>
            </a:r>
            <a:endParaRPr/>
          </a:p>
        </p:txBody>
      </p:sp>
      <p:sp>
        <p:nvSpPr>
          <p:cNvPr id="75" name="Google Shape;75;p1:notes"/>
          <p:cNvSpPr txBox="1"/>
          <p:nvPr>
            <p:ph idx="12" type="sldNum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4932051e03_0_0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(30)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Next to identify a baseline model, prior works were considered. There are not many works on this topic…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However</a:t>
            </a:r>
            <a:r>
              <a:rPr lang="de-DE"/>
              <a:t>, I’ll briefly show three related works.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The first is 3D RCNN,, </a:t>
            </a:r>
            <a:r>
              <a:rPr lang="de-DE"/>
              <a:t>which</a:t>
            </a:r>
            <a:r>
              <a:rPr lang="de-DE"/>
              <a:t> uses a RCNN based backbone for 3D shape and pose estimation.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The RCNN backbone provides finds the size and position of 2D bbox.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In addition a shape predictor and pose predictor predictor predicts these two separately.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This is one of the works which is not based on Apollo3D dataset, but instead uses Pascal3D and KITTI dataset</a:t>
            </a:r>
            <a:endParaRPr/>
          </a:p>
        </p:txBody>
      </p:sp>
      <p:sp>
        <p:nvSpPr>
          <p:cNvPr id="161" name="Google Shape;161;g24932051e03_0_0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7ef7b0c6c_0_85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Prior (30)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The next work is GSNet which uses a similar architecture.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The backbone is based on mask RCNN which extracts the ROI, the feature, and 66 keypoints which are specific to Apollo3D dataset.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Based on these extracted information 3 different CNN based components are used to predict the R, T, and shape</a:t>
            </a:r>
            <a:endParaRPr/>
          </a:p>
        </p:txBody>
      </p:sp>
      <p:sp>
        <p:nvSpPr>
          <p:cNvPr id="170" name="Google Shape;170;g267ef7b0c6c_0_85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67ef7b0c6c_0_96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Prior (30).. 4.5m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The final work, BAAM is the most recent and SOTA in this field.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This again has a very similar architecture where the backbone extracts the same information.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However, the R, T, and shape are estimated based on attention mechanisms instead of general CNNs.</a:t>
            </a:r>
            <a:endParaRPr/>
          </a:p>
        </p:txBody>
      </p:sp>
      <p:sp>
        <p:nvSpPr>
          <p:cNvPr id="179" name="Google Shape;179;g267ef7b0c6c_0_96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7ef7b0c6c_0_128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(60)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To find a baseline the models were compared with A3DP as the metric.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 will explain later, but this is similar to AP and varies between 0 and 100.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As seen, BAAM outperforms all other methods, in every metric expect a few…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Because of this BAAM was used as a baseline, and we planned on developing a model with this as the skeleton.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However, there are still certain shortcomings of BAAM in terms of robustness and its ability to be extended to other datasets.</a:t>
            </a:r>
            <a:endParaRPr/>
          </a:p>
        </p:txBody>
      </p:sp>
      <p:sp>
        <p:nvSpPr>
          <p:cNvPr id="188" name="Google Shape;188;g267ef7b0c6c_0_128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67ef7b0c6c_0_230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Explain metric (30) … 6.30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So to give a short </a:t>
            </a:r>
            <a:r>
              <a:rPr lang="de-DE"/>
              <a:t>explanation</a:t>
            </a:r>
            <a:r>
              <a:rPr lang="de-DE"/>
              <a:t> about A3DP.. 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In general 3D object detection the models, the precision is calculated by considering the 3D IOU between the ground truth and the predicted </a:t>
            </a:r>
            <a:r>
              <a:rPr lang="de-DE"/>
              <a:t>boxes</a:t>
            </a:r>
            <a:r>
              <a:rPr lang="de-DE"/>
              <a:t>. And if this IOU is above a threshold then the prediction is considered to be correct.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However, when it comes to 3D shapes, the exact IOU cannot be calculated. Thus, we define that a prediction is correct only if the IOU of the projection is within above a threshold, but at the same time the translation and rotation errors must be below a threshold.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Furthermore, the mean AP is measured as the mean of all the precision for different thresholds. However, in </a:t>
            </a:r>
            <a:r>
              <a:rPr lang="de-DE"/>
              <a:t>addition</a:t>
            </a:r>
            <a:r>
              <a:rPr lang="de-DE"/>
              <a:t> to this a loose criterion and a strict criterion is defined. 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267ef7b0c6c_0_230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67ef7b0c6c_0_109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(60)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Next coming back to the baseline model, it does have certain </a:t>
            </a:r>
            <a:r>
              <a:rPr lang="de-DE"/>
              <a:t>shortcomings</a:t>
            </a:r>
            <a:r>
              <a:rPr lang="de-DE"/>
              <a:t>.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The first is the </a:t>
            </a:r>
            <a:r>
              <a:rPr lang="de-DE"/>
              <a:t>dependency</a:t>
            </a:r>
            <a:r>
              <a:rPr lang="de-DE"/>
              <a:t> on annotations which are specific to the apolloscape dataset. 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Specifically the backbene uses keypoints, and the AGM module uses templates which are dataset </a:t>
            </a:r>
            <a:r>
              <a:rPr lang="de-DE"/>
              <a:t>specific</a:t>
            </a:r>
            <a:r>
              <a:rPr lang="de-DE"/>
              <a:t>. and cannot be extended to general apps.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The final issue is that the model requires supervised training… and in general datasets with shape annotation are not in common. Thus moving onto an unsupervised method is important.</a:t>
            </a:r>
            <a:endParaRPr/>
          </a:p>
        </p:txBody>
      </p:sp>
      <p:sp>
        <p:nvSpPr>
          <p:cNvPr id="210" name="Google Shape;210;g267ef7b0c6c_0_109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67ef7b0c6c_0_117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(30)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Thus the objective of this practical was to make the model work on generic dataset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First by removing </a:t>
            </a:r>
            <a:r>
              <a:rPr lang="de-DE"/>
              <a:t>dependency</a:t>
            </a:r>
            <a:r>
              <a:rPr lang="de-DE"/>
              <a:t> on keypoints and templates.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Next, the training method should be modified such that it’s semi / </a:t>
            </a:r>
            <a:r>
              <a:rPr lang="de-DE"/>
              <a:t>self</a:t>
            </a:r>
            <a:r>
              <a:rPr lang="de-DE"/>
              <a:t> sup or unsupervised..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And this would require updating the model architecture as well, especially due to the loss of information.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267ef7b0c6c_0_117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67ef7b0c6c_0_136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(30)... 8.30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These objectives were divided into a roadmap, where the first objective was to remove the keypoint and templates.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Next the architecture was to be updated such that it can cope with the loss of information.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The next objective was to move onto a semi-supervised training technique where the training would be based on segmentation and not 3D shapes.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And the final step would be to move to an unsupervised technique. The first part of the roadmap was completed, however, the </a:t>
            </a:r>
            <a:r>
              <a:rPr lang="de-DE"/>
              <a:t>reset</a:t>
            </a:r>
            <a:r>
              <a:rPr lang="de-DE"/>
              <a:t> were still WIP and </a:t>
            </a:r>
            <a:r>
              <a:rPr lang="de-DE"/>
              <a:t>incomplete</a:t>
            </a:r>
            <a:r>
              <a:rPr lang="de-DE"/>
              <a:t>.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Next we’ll go through these steps one by one.</a:t>
            </a:r>
            <a:endParaRPr/>
          </a:p>
        </p:txBody>
      </p:sp>
      <p:sp>
        <p:nvSpPr>
          <p:cNvPr id="234" name="Google Shape;234;g267ef7b0c6c_0_136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67ef7b0c6c_0_145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(30)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First the keypoint were removed from the 2D feature extractor. Then the object features would only contain the 2D bbox and box features.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However, to cope with the loss of informtaion the dimension of the extracted features was increased.</a:t>
            </a:r>
            <a:endParaRPr/>
          </a:p>
        </p:txBody>
      </p:sp>
      <p:sp>
        <p:nvSpPr>
          <p:cNvPr id="258" name="Google Shape;258;g267ef7b0c6c_0_145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67ef7b0c6c_0_174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(30)... 9.5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When looking at the quantitative results… we observed that as soon as the keypoints were removed, the model experienced a drop in performance… 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Around -3.0 for abs value and -6.0 for relative.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Then when the dimension of object features was increased there was a slight increase in the </a:t>
            </a:r>
            <a:r>
              <a:rPr lang="de-DE"/>
              <a:t>performance</a:t>
            </a:r>
            <a:r>
              <a:rPr lang="de-DE"/>
              <a:t> of around +0.2 but this is negligible.</a:t>
            </a:r>
            <a:endParaRPr/>
          </a:p>
        </p:txBody>
      </p:sp>
      <p:sp>
        <p:nvSpPr>
          <p:cNvPr id="272" name="Google Shape;272;g267ef7b0c6c_0_174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fb4bce752d_0_60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Motivation… (30)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Object detection in the context of autonomous driving is vital.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I</a:t>
            </a:r>
            <a:r>
              <a:rPr lang="de-DE"/>
              <a:t>dentifying </a:t>
            </a:r>
            <a:r>
              <a:rPr b="1" lang="de-DE"/>
              <a:t>vehicles and vulnerable road</a:t>
            </a:r>
            <a:r>
              <a:rPr lang="de-DE"/>
              <a:t> users helps us in a </a:t>
            </a:r>
            <a:r>
              <a:rPr b="1" lang="de-DE"/>
              <a:t>wide range of applications</a:t>
            </a:r>
            <a:r>
              <a:rPr lang="de-DE"/>
              <a:t>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Majority of the 3D object detection models focus on creating a bounding box around the object and thereby estimating its position, orientation, class, size, etc...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However, this results in generalization of the object shape across the entire class.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This leads to loss in minute details.</a:t>
            </a:r>
            <a:endParaRPr/>
          </a:p>
        </p:txBody>
      </p:sp>
      <p:sp>
        <p:nvSpPr>
          <p:cNvPr id="82" name="Google Shape;82;g1fb4bce752d_0_60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67ef7b0c6c_0_160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(30)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The next objective was to remove the template features from the AGM module.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The AGM module, is the part which predicts shapes from object features using an attention mechanism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It uses a cross attention mechanism, where the module attends to the object and template features.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Finally object shape is obtained from the mean shapes, the object offset, and the template offset.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However, to remove the dependance from templates the template features and offsets must be removed (right part)</a:t>
            </a:r>
            <a:endParaRPr/>
          </a:p>
        </p:txBody>
      </p:sp>
      <p:sp>
        <p:nvSpPr>
          <p:cNvPr id="280" name="Google Shape;280;g267ef7b0c6c_0_160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6df430fa71_0_69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(30)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This was done by replacing the cross attention module with a self attention </a:t>
            </a:r>
            <a:r>
              <a:rPr lang="de-DE"/>
              <a:t>module.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Now the shape is reconstructed only from the mean class and object offset.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Thus instead of having 79 classes of cars, there would only be one class.</a:t>
            </a:r>
            <a:endParaRPr/>
          </a:p>
        </p:txBody>
      </p:sp>
      <p:sp>
        <p:nvSpPr>
          <p:cNvPr id="290" name="Google Shape;290;g26df430fa71_0_69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67ef7b0c6c_0_270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(30)... 11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When looking at the results of this </a:t>
            </a:r>
            <a:r>
              <a:rPr lang="de-DE"/>
              <a:t>modification</a:t>
            </a:r>
            <a:r>
              <a:rPr lang="de-DE"/>
              <a:t>, we observe that as soon as the template features are removed the A3DP value drops too (-2.0, -4.0)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Then when the keypoints are removed the performance drops further (-2.0, -4.0)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However, in this case when the dimension of the object features are increased, there is a slight increase in performance (2.0 non negligible)</a:t>
            </a:r>
            <a:endParaRPr/>
          </a:p>
        </p:txBody>
      </p:sp>
      <p:sp>
        <p:nvSpPr>
          <p:cNvPr id="302" name="Google Shape;302;g267ef7b0c6c_0_270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67ef7b0c6c_0_167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(30)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Finally</a:t>
            </a:r>
            <a:r>
              <a:rPr lang="de-DE"/>
              <a:t> we also removed the mean shape since this is derived from template offset.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This would be important for use with other classes since mean shape only includes cars.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Now the object is reconstructed only using the object features.</a:t>
            </a:r>
            <a:endParaRPr/>
          </a:p>
        </p:txBody>
      </p:sp>
      <p:sp>
        <p:nvSpPr>
          <p:cNvPr id="310" name="Google Shape;310;g267ef7b0c6c_0_167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67ef7b0c6c_0_292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(30)... 12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These were the </a:t>
            </a:r>
            <a:r>
              <a:rPr lang="de-DE"/>
              <a:t>general</a:t>
            </a:r>
            <a:r>
              <a:rPr lang="de-DE"/>
              <a:t> results when </a:t>
            </a:r>
            <a:r>
              <a:rPr lang="de-DE"/>
              <a:t>dependency</a:t>
            </a:r>
            <a:r>
              <a:rPr lang="de-DE"/>
              <a:t> on annotations was removed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rel puts more importance to vehicles nearby</a:t>
            </a:r>
            <a:endParaRPr/>
          </a:p>
        </p:txBody>
      </p:sp>
      <p:sp>
        <p:nvSpPr>
          <p:cNvPr id="323" name="Google Shape;323;g267ef7b0c6c_0_292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67ef7b0c6c_0_310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Our next plan was to update the </a:t>
            </a:r>
            <a:r>
              <a:rPr lang="de-DE"/>
              <a:t>model</a:t>
            </a:r>
            <a:r>
              <a:rPr lang="de-DE"/>
              <a:t> architecture to cope with the loss of </a:t>
            </a:r>
            <a:r>
              <a:rPr lang="de-DE"/>
              <a:t>information</a:t>
            </a:r>
            <a:r>
              <a:rPr lang="de-DE"/>
              <a:t>.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Simply increasing the dimension of the object features did not help much, so it was important to update the architecture.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The idea we had was to use a </a:t>
            </a:r>
            <a:r>
              <a:rPr lang="de-DE"/>
              <a:t>transformer</a:t>
            </a:r>
            <a:r>
              <a:rPr lang="de-DE"/>
              <a:t> mechanism since they have shown to outperform many CNN based models.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Specially in the case of BAAM it has a CNN based encoder and AGM decoder, which we wanted to replace with a transformer model.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The model we chose for this purpose was based on this 3D-RETR paper. The encoder / decoder backbone is pretrained using Shapenet.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The entire model reconstructs voxels, however, since we needed mesh, the detection head (CNN decoder) should be changed.</a:t>
            </a:r>
            <a:endParaRPr/>
          </a:p>
        </p:txBody>
      </p:sp>
      <p:sp>
        <p:nvSpPr>
          <p:cNvPr id="331" name="Google Shape;331;g267ef7b0c6c_0_310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67ef7b0c6c_0_324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13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IF we look at the detection head… CNN decoder…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The CNN decoder uses many 3D convolution blocks, and our objective was to replace / follow this with 2D conv and linear layers to get a 3v output.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However, due to lack of time and resources this part is still WIP and incomplete..</a:t>
            </a:r>
            <a:endParaRPr/>
          </a:p>
        </p:txBody>
      </p:sp>
      <p:sp>
        <p:nvSpPr>
          <p:cNvPr id="341" name="Google Shape;341;g267ef7b0c6c_0_324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4932051e03_0_44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15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51" name="Google Shape;351;g24932051e03_0_44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fe17285cad_0_65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fe17285cad_0_65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1fe17285cad_0_65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d69c780e22_0_36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-32385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de-DE" sz="1500"/>
              <a:t>Varies based on type of person, time of day and location capacity</a:t>
            </a:r>
            <a:endParaRPr/>
          </a:p>
        </p:txBody>
      </p:sp>
      <p:sp>
        <p:nvSpPr>
          <p:cNvPr id="367" name="Google Shape;367;g1d69c780e22_0_36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d69c780e22_0_6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Motivation… (30).. 1m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Thus, the objective of this project is to reconstruct the exact 3D shape of the object, and estimate the pose of the object at the same time.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This has a wide range of applications in applications like digital twin, etc.</a:t>
            </a:r>
            <a:endParaRPr/>
          </a:p>
        </p:txBody>
      </p:sp>
      <p:sp>
        <p:nvSpPr>
          <p:cNvPr id="91" name="Google Shape;91;g1d69c780e22_0_6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fe17285cad_0_118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fe17285cad_0_118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1fe17285cad_0_118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4932051e03_0_646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24932051e03_0_646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fe17285cad_0_85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1fe17285cad_0_85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6df430fa71_0_45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26df430fa71_0_45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6df430fa71_0_4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(20)... 7.5</a:t>
            </a:r>
            <a:endParaRPr/>
          </a:p>
        </p:txBody>
      </p:sp>
      <p:sp>
        <p:nvSpPr>
          <p:cNvPr id="438" name="Google Shape;438;g26df430fa71_0_4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6df430fa71_0_11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(30)... 8.5</a:t>
            </a:r>
            <a:endParaRPr/>
          </a:p>
        </p:txBody>
      </p:sp>
      <p:sp>
        <p:nvSpPr>
          <p:cNvPr id="445" name="Google Shape;445;g26df430fa71_0_11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6df430fa71_0_18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(30)... 9.5</a:t>
            </a:r>
            <a:endParaRPr/>
          </a:p>
        </p:txBody>
      </p:sp>
      <p:sp>
        <p:nvSpPr>
          <p:cNvPr id="452" name="Google Shape;452;g26df430fa71_0_18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67ef7b0c6c_0_335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267ef7b0c6c_0_335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6df430fa71_0_95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26df430fa71_0_95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6df430fa71_0_112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26df430fa71_0_112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fb4bce752d_0_1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First looking at the problem definition, the entire </a:t>
            </a:r>
            <a:r>
              <a:rPr lang="de-DE"/>
              <a:t>problem has two components. 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The first part is to estimate the shape from a given image.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The example here is from the paper pixel2mesh, where shapes of individual objects are reconstructed from a deformable sphere.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In this example, a mesh representation is used for reconstruction… However, other representations like voxels can also be used</a:t>
            </a:r>
            <a:endParaRPr/>
          </a:p>
        </p:txBody>
      </p:sp>
      <p:sp>
        <p:nvSpPr>
          <p:cNvPr id="99" name="Google Shape;99;g1fb4bce752d_0_1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67ef7b0c6c_0_15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The second part is to estimate the pose of an object from a given image.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The pose usually refers to the 6DOF, which we usually refer to as the rotation and translation component.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In this example, a the 6DOF are estimated from a given image and a fixed shaped object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267ef7b0c6c_0_15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67ef7b0c6c_0_22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 min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Now these 2 components can be combined together to jointly estimate both the shape of the object and the pose. This will be the focus of this project</a:t>
            </a:r>
            <a:endParaRPr/>
          </a:p>
        </p:txBody>
      </p:sp>
      <p:sp>
        <p:nvSpPr>
          <p:cNvPr id="121" name="Google Shape;121;g267ef7b0c6c_0_22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67ef7b0c6c_0_38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Next when looking at the datasets available…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The first set of dataset are generic vehicular object detection datasets such as Nuscenes, KITTI, Waymo… etc.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These are used for variety of application, and they contain labels such as bbox annotations and segmentation masks…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However, they do not contain the exact 3D shape information.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The figure shows the KITTI MOT dataset which contain segmentation label</a:t>
            </a:r>
            <a:endParaRPr/>
          </a:p>
        </p:txBody>
      </p:sp>
      <p:sp>
        <p:nvSpPr>
          <p:cNvPr id="129" name="Google Shape;129;g267ef7b0c6c_0_38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67ef7b0c6c_0_56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The next dataset is the pascal3D+ dataset, which is an extension of the pascal dataset.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In addition to the pose labels, the dataset contains the 3D shape given as CAD model…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It can be used for object detection and join pose estimation (Average Viewpoint Precision) </a:t>
            </a:r>
            <a:endParaRPr/>
          </a:p>
        </p:txBody>
      </p:sp>
      <p:sp>
        <p:nvSpPr>
          <p:cNvPr id="139" name="Google Shape;139;g267ef7b0c6c_0_56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67ef7b0c6c_0_68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Dataset (20).. 3m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The final dataset is the apolloCar3D dataset, which is the dataset used in this study.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It contains around 4K train and 1K test images with annotations totaling around 30K annotations.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These annotation includes the both the 3D pose as well the the shape which is represented as mesh containing 1352 vertices.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Since this contains both the pose and the shape, this dataset was chosen.</a:t>
            </a:r>
            <a:endParaRPr/>
          </a:p>
        </p:txBody>
      </p:sp>
      <p:sp>
        <p:nvSpPr>
          <p:cNvPr id="150" name="Google Shape;150;g267ef7b0c6c_0_68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rt">
  <p:cSld name="Star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title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body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2"/>
          <p:cNvSpPr/>
          <p:nvPr/>
        </p:nvSpPr>
        <p:spPr>
          <a:xfrm>
            <a:off x="8347635" y="4806203"/>
            <a:ext cx="575236" cy="2689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">
  <p:cSld name="Inhal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idx="1" type="body"/>
          </p:nvPr>
        </p:nvSpPr>
        <p:spPr>
          <a:xfrm>
            <a:off x="319090" y="1600200"/>
            <a:ext cx="8508900" cy="30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type="title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ei Inhalte + Text">
  <p:cSld name="Zwei Inhalte +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type="title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316992" y="2148752"/>
            <a:ext cx="4188333" cy="25470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5"/>
          <p:cNvSpPr/>
          <p:nvPr>
            <p:ph idx="3" type="pic"/>
          </p:nvPr>
        </p:nvSpPr>
        <p:spPr>
          <a:xfrm>
            <a:off x="4648200" y="2148840"/>
            <a:ext cx="4180392" cy="254691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ei Inhalte">
  <p:cSld name="zwei Inhalte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idx="1" type="body"/>
          </p:nvPr>
        </p:nvSpPr>
        <p:spPr>
          <a:xfrm>
            <a:off x="319091" y="1602000"/>
            <a:ext cx="4180910" cy="30956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47179" y="1602000"/>
            <a:ext cx="4180910" cy="30956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0" name="Google Shape;40;p6"/>
          <p:cNvSpPr txBox="1"/>
          <p:nvPr>
            <p:ph idx="11" type="ftr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 + Text">
  <p:cSld name="Inhalt + 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090" y="2143125"/>
            <a:ext cx="8508999" cy="25431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5" name="Google Shape;45;p7"/>
          <p:cNvSpPr txBox="1"/>
          <p:nvPr>
            <p:ph idx="11" type="ftr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2" type="body"/>
          </p:nvPr>
        </p:nvSpPr>
        <p:spPr>
          <a:xfrm>
            <a:off x="319090" y="1600200"/>
            <a:ext cx="8508999" cy="5053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oße Bilder">
  <p:cSld name="große Bild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0" name="Google Shape;50;p8"/>
          <p:cNvSpPr txBox="1"/>
          <p:nvPr>
            <p:ph idx="11" type="ftr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/>
          <p:nvPr>
            <p:ph idx="2" type="pic"/>
          </p:nvPr>
        </p:nvSpPr>
        <p:spPr>
          <a:xfrm>
            <a:off x="0" y="2133600"/>
            <a:ext cx="9144000" cy="3009900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der formatfüllend">
  <p:cSld name="Bilder formatfüllend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/>
          <p:nvPr>
            <p:ph idx="2" type="pic"/>
          </p:nvPr>
        </p:nvSpPr>
        <p:spPr>
          <a:xfrm>
            <a:off x="0" y="1600200"/>
            <a:ext cx="9144000" cy="3543299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9"/>
          <p:cNvSpPr txBox="1"/>
          <p:nvPr>
            <p:ph type="title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7" name="Google Shape;57;p9"/>
          <p:cNvSpPr txBox="1"/>
          <p:nvPr>
            <p:ph idx="11" type="ftr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ei Inhalte + Text (Hintergrund)">
  <p:cSld name="Zwei Inhalte + Text (Hintergrund)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/>
          <p:nvPr/>
        </p:nvSpPr>
        <p:spPr>
          <a:xfrm>
            <a:off x="0" y="2152650"/>
            <a:ext cx="9144000" cy="29908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0"/>
          <p:cNvSpPr txBox="1"/>
          <p:nvPr>
            <p:ph type="title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62" name="Google Shape;62;p10"/>
          <p:cNvSpPr txBox="1"/>
          <p:nvPr>
            <p:ph idx="11" type="ftr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" type="body"/>
          </p:nvPr>
        </p:nvSpPr>
        <p:spPr>
          <a:xfrm>
            <a:off x="316992" y="2152650"/>
            <a:ext cx="4197858" cy="25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0"/>
          <p:cNvSpPr/>
          <p:nvPr>
            <p:ph idx="2" type="pic"/>
          </p:nvPr>
        </p:nvSpPr>
        <p:spPr>
          <a:xfrm>
            <a:off x="4648200" y="2143125"/>
            <a:ext cx="4180392" cy="2543176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0"/>
          <p:cNvSpPr txBox="1"/>
          <p:nvPr>
            <p:ph idx="3" type="body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rt">
  <p:cSld name="Star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1" type="body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1"/>
          <p:cNvSpPr/>
          <p:nvPr/>
        </p:nvSpPr>
        <p:spPr>
          <a:xfrm>
            <a:off x="8347635" y="4806203"/>
            <a:ext cx="575236" cy="2689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1"/>
          <p:cNvSpPr txBox="1"/>
          <p:nvPr>
            <p:ph idx="12" type="sldNum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71" name="Google Shape;71;p11"/>
          <p:cNvSpPr txBox="1"/>
          <p:nvPr>
            <p:ph idx="11" type="ftr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1" type="ftr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descr="20150416 tum logo blau png final.png" id="12" name="Google Shape;12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8800" y="324000"/>
            <a:ext cx="604774" cy="31851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50416 tum logo blau png final.png" id="20" name="Google Shape;20;p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8411" y="324000"/>
            <a:ext cx="604774" cy="31851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2" name="Google Shape;22;p3"/>
          <p:cNvSpPr txBox="1"/>
          <p:nvPr>
            <p:ph idx="11" type="ftr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Relationship Id="rId4" Type="http://schemas.openxmlformats.org/officeDocument/2006/relationships/image" Target="../media/image16.png"/><Relationship Id="rId5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UM_Glockenturm.tif" id="77" name="Google Shape;7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5215" y="1476375"/>
            <a:ext cx="3819542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2"/>
          <p:cNvSpPr txBox="1"/>
          <p:nvPr>
            <p:ph type="title"/>
          </p:nvPr>
        </p:nvSpPr>
        <p:spPr>
          <a:xfrm>
            <a:off x="317500" y="290650"/>
            <a:ext cx="77391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Monocular 3D pose estimation and shape reconstruction</a:t>
            </a:r>
            <a:endParaRPr/>
          </a:p>
        </p:txBody>
      </p:sp>
      <p:sp>
        <p:nvSpPr>
          <p:cNvPr id="79" name="Google Shape;79;p12"/>
          <p:cNvSpPr txBox="1"/>
          <p:nvPr>
            <p:ph idx="1" type="body"/>
          </p:nvPr>
        </p:nvSpPr>
        <p:spPr>
          <a:xfrm>
            <a:off x="317500" y="4428525"/>
            <a:ext cx="45822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500"/>
              <a:t>Practical - Suren Sritharan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type="title"/>
          </p:nvPr>
        </p:nvSpPr>
        <p:spPr>
          <a:xfrm>
            <a:off x="319090" y="296075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Prior works</a:t>
            </a:r>
            <a:endParaRPr/>
          </a:p>
        </p:txBody>
      </p:sp>
      <p:sp>
        <p:nvSpPr>
          <p:cNvPr id="164" name="Google Shape;164;p21"/>
          <p:cNvSpPr txBox="1"/>
          <p:nvPr>
            <p:ph idx="12" type="sldNum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65" name="Google Shape;165;p21"/>
          <p:cNvSpPr txBox="1"/>
          <p:nvPr>
            <p:ph idx="1" type="body"/>
          </p:nvPr>
        </p:nvSpPr>
        <p:spPr>
          <a:xfrm>
            <a:off x="319100" y="1007900"/>
            <a:ext cx="8508900" cy="3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500"/>
              <a:buChar char="●"/>
            </a:pPr>
            <a:r>
              <a:rPr b="1" lang="de-DE" sz="1500" u="sng"/>
              <a:t>3D-RCNN</a:t>
            </a:r>
            <a:r>
              <a:rPr lang="de-DE" sz="1500" u="sng"/>
              <a:t>: Instance-level 3D Object Reconstruction via Render-and-Compare (2018)</a:t>
            </a:r>
            <a:endParaRPr sz="1500" u="sng"/>
          </a:p>
        </p:txBody>
      </p:sp>
      <p:sp>
        <p:nvSpPr>
          <p:cNvPr id="166" name="Google Shape;166;p21"/>
          <p:cNvSpPr txBox="1"/>
          <p:nvPr>
            <p:ph idx="11" type="ftr"/>
          </p:nvPr>
        </p:nvSpPr>
        <p:spPr>
          <a:xfrm>
            <a:off x="311162" y="4854985"/>
            <a:ext cx="646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Practical - Suren Sritharan </a:t>
            </a:r>
            <a:endParaRPr sz="1000"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025" y="2093804"/>
            <a:ext cx="7439025" cy="206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/>
          <p:nvPr>
            <p:ph type="title"/>
          </p:nvPr>
        </p:nvSpPr>
        <p:spPr>
          <a:xfrm>
            <a:off x="319090" y="296075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Prior works</a:t>
            </a:r>
            <a:endParaRPr/>
          </a:p>
        </p:txBody>
      </p:sp>
      <p:sp>
        <p:nvSpPr>
          <p:cNvPr id="173" name="Google Shape;173;p22"/>
          <p:cNvSpPr txBox="1"/>
          <p:nvPr>
            <p:ph idx="12" type="sldNum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319100" y="1007900"/>
            <a:ext cx="8508900" cy="3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de-DE" sz="1500"/>
              <a:t>3D-RCNN</a:t>
            </a:r>
            <a:r>
              <a:rPr lang="de-DE" sz="1500"/>
              <a:t>: Instance-level 3D Object Reconstruction via Render-and-Compare (2018)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500"/>
              <a:buChar char="●"/>
            </a:pPr>
            <a:r>
              <a:rPr b="1" lang="de-DE" sz="1500" u="sng"/>
              <a:t>GSNet</a:t>
            </a:r>
            <a:r>
              <a:rPr lang="de-DE" sz="1500" u="sng"/>
              <a:t> : Joint Vehicle Pose and Shape Reconstruction with Geometrical and Scene-aware Supervision (2020)</a:t>
            </a:r>
            <a:endParaRPr sz="1500" u="sng"/>
          </a:p>
        </p:txBody>
      </p:sp>
      <p:sp>
        <p:nvSpPr>
          <p:cNvPr id="175" name="Google Shape;175;p22"/>
          <p:cNvSpPr txBox="1"/>
          <p:nvPr>
            <p:ph idx="11" type="ftr"/>
          </p:nvPr>
        </p:nvSpPr>
        <p:spPr>
          <a:xfrm>
            <a:off x="311162" y="4854985"/>
            <a:ext cx="646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Practical - Suren Sritharan </a:t>
            </a:r>
            <a:endParaRPr sz="1000"/>
          </a:p>
        </p:txBody>
      </p:sp>
      <p:pic>
        <p:nvPicPr>
          <p:cNvPr id="176" name="Google Shape;1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975" y="2185975"/>
            <a:ext cx="5734050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/>
          <p:nvPr>
            <p:ph type="title"/>
          </p:nvPr>
        </p:nvSpPr>
        <p:spPr>
          <a:xfrm>
            <a:off x="319090" y="296075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Prior works</a:t>
            </a:r>
            <a:endParaRPr/>
          </a:p>
        </p:txBody>
      </p:sp>
      <p:sp>
        <p:nvSpPr>
          <p:cNvPr id="182" name="Google Shape;182;p23"/>
          <p:cNvSpPr txBox="1"/>
          <p:nvPr>
            <p:ph idx="12" type="sldNum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83" name="Google Shape;183;p23"/>
          <p:cNvSpPr txBox="1"/>
          <p:nvPr>
            <p:ph idx="1" type="body"/>
          </p:nvPr>
        </p:nvSpPr>
        <p:spPr>
          <a:xfrm>
            <a:off x="319100" y="1007900"/>
            <a:ext cx="8508900" cy="3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de-DE" sz="1500"/>
              <a:t>3D-RCNN</a:t>
            </a:r>
            <a:r>
              <a:rPr lang="de-DE" sz="1500"/>
              <a:t>: Instance-level 3D Object Reconstruction via Render-and-Compare (2018)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b="1" lang="de-DE" sz="1500"/>
              <a:t>GSNet</a:t>
            </a:r>
            <a:r>
              <a:rPr lang="de-DE" sz="1500"/>
              <a:t> : Joint Vehicle Pose and Shape Reconstruction with Geometrical and Scene-aware Supervision (2020)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500"/>
              <a:buChar char="●"/>
            </a:pPr>
            <a:r>
              <a:rPr b="1" lang="de-DE" sz="1500" u="sng"/>
              <a:t>BAAM</a:t>
            </a:r>
            <a:r>
              <a:rPr lang="de-DE" sz="1500" u="sng"/>
              <a:t>: Monocular 3D pose and shape reconstruction with bi-contextual attention module and attention-guided modeling (2023)</a:t>
            </a:r>
            <a:endParaRPr sz="1500" u="sng"/>
          </a:p>
        </p:txBody>
      </p:sp>
      <p:sp>
        <p:nvSpPr>
          <p:cNvPr id="184" name="Google Shape;184;p23"/>
          <p:cNvSpPr txBox="1"/>
          <p:nvPr>
            <p:ph idx="11" type="ftr"/>
          </p:nvPr>
        </p:nvSpPr>
        <p:spPr>
          <a:xfrm>
            <a:off x="311162" y="4854985"/>
            <a:ext cx="646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Practical - Suren Sritharan </a:t>
            </a:r>
            <a:endParaRPr sz="1000"/>
          </a:p>
        </p:txBody>
      </p:sp>
      <p:pic>
        <p:nvPicPr>
          <p:cNvPr id="185" name="Google Shape;18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225" y="2571750"/>
            <a:ext cx="6415550" cy="22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/>
          <p:nvPr>
            <p:ph idx="1" type="body"/>
          </p:nvPr>
        </p:nvSpPr>
        <p:spPr>
          <a:xfrm>
            <a:off x="319100" y="1007900"/>
            <a:ext cx="8508900" cy="3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-DE"/>
              <a:t>Quantitative comparison on ApolloCar3D based on Average 3D precision (A3DP) metric.</a:t>
            </a:r>
            <a:endParaRPr sz="1500" u="sng"/>
          </a:p>
        </p:txBody>
      </p:sp>
      <p:sp>
        <p:nvSpPr>
          <p:cNvPr id="191" name="Google Shape;191;p24"/>
          <p:cNvSpPr txBox="1"/>
          <p:nvPr>
            <p:ph type="title"/>
          </p:nvPr>
        </p:nvSpPr>
        <p:spPr>
          <a:xfrm>
            <a:off x="319090" y="296075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Prior works - </a:t>
            </a:r>
            <a:r>
              <a:rPr lang="de-DE"/>
              <a:t>Performance </a:t>
            </a:r>
            <a:r>
              <a:rPr lang="de-DE"/>
              <a:t>comparison</a:t>
            </a:r>
            <a:endParaRPr/>
          </a:p>
        </p:txBody>
      </p:sp>
      <p:sp>
        <p:nvSpPr>
          <p:cNvPr id="192" name="Google Shape;192;p24"/>
          <p:cNvSpPr txBox="1"/>
          <p:nvPr>
            <p:ph idx="12" type="sldNum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93" name="Google Shape;193;p24"/>
          <p:cNvSpPr txBox="1"/>
          <p:nvPr>
            <p:ph idx="11" type="ftr"/>
          </p:nvPr>
        </p:nvSpPr>
        <p:spPr>
          <a:xfrm>
            <a:off x="311162" y="4854985"/>
            <a:ext cx="646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Practical - Suren Sritharan </a:t>
            </a:r>
            <a:endParaRPr sz="1000"/>
          </a:p>
        </p:txBody>
      </p:sp>
      <p:pic>
        <p:nvPicPr>
          <p:cNvPr id="194" name="Google Shape;194;p24"/>
          <p:cNvPicPr preferRelativeResize="0"/>
          <p:nvPr/>
        </p:nvPicPr>
        <p:blipFill rotWithShape="1">
          <a:blip r:embed="rId3">
            <a:alphaModFix/>
          </a:blip>
          <a:srcRect b="19910" l="0" r="0" t="0"/>
          <a:stretch/>
        </p:blipFill>
        <p:spPr>
          <a:xfrm>
            <a:off x="152400" y="1490750"/>
            <a:ext cx="8839201" cy="26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4"/>
          <p:cNvSpPr txBox="1"/>
          <p:nvPr/>
        </p:nvSpPr>
        <p:spPr>
          <a:xfrm>
            <a:off x="319100" y="4134575"/>
            <a:ext cx="867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“</a:t>
            </a:r>
            <a:r>
              <a:rPr lang="de-DE" sz="1000"/>
              <a:t>BAAM: Monocular 3D pose and shape reconstruction with bi-contextual attention module and attention-guided modeling”, CVPR 2023</a:t>
            </a:r>
            <a:endParaRPr sz="1000"/>
          </a:p>
        </p:txBody>
      </p:sp>
      <p:sp>
        <p:nvSpPr>
          <p:cNvPr id="196" name="Google Shape;196;p2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/>
          <p:nvPr>
            <p:ph idx="1" type="body"/>
          </p:nvPr>
        </p:nvSpPr>
        <p:spPr>
          <a:xfrm>
            <a:off x="319100" y="1007900"/>
            <a:ext cx="8508900" cy="3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-DE"/>
              <a:t>Average 3D precision (A3DP) introduced in </a:t>
            </a:r>
            <a:r>
              <a:rPr lang="de-DE"/>
              <a:t>ApolloCar3D dataset.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A3DP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-DE"/>
              <a:t>mean	: Mean of all 3D precision values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-DE"/>
              <a:t>c-l 	: </a:t>
            </a:r>
            <a:r>
              <a:rPr lang="de-DE"/>
              <a:t>loose criterion = [0.5, 2.8, π/6] 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-DE"/>
              <a:t>c-s	: strict criterion = [0.75, 1.4, π/12]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5"/>
          <p:cNvSpPr txBox="1"/>
          <p:nvPr>
            <p:ph type="title"/>
          </p:nvPr>
        </p:nvSpPr>
        <p:spPr>
          <a:xfrm>
            <a:off x="319090" y="296075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Quantitative metrics</a:t>
            </a:r>
            <a:endParaRPr/>
          </a:p>
        </p:txBody>
      </p:sp>
      <p:sp>
        <p:nvSpPr>
          <p:cNvPr id="203" name="Google Shape;203;p25"/>
          <p:cNvSpPr txBox="1"/>
          <p:nvPr>
            <p:ph idx="12" type="sldNum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04" name="Google Shape;204;p25"/>
          <p:cNvSpPr txBox="1"/>
          <p:nvPr>
            <p:ph idx="11" type="ftr"/>
          </p:nvPr>
        </p:nvSpPr>
        <p:spPr>
          <a:xfrm>
            <a:off x="311162" y="4854985"/>
            <a:ext cx="646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Practical - Suren Sritharan </a:t>
            </a:r>
            <a:endParaRPr sz="1000"/>
          </a:p>
        </p:txBody>
      </p:sp>
      <p:sp>
        <p:nvSpPr>
          <p:cNvPr id="205" name="Google Shape;205;p2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700" y="1551175"/>
            <a:ext cx="4971350" cy="149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 txBox="1"/>
          <p:nvPr/>
        </p:nvSpPr>
        <p:spPr>
          <a:xfrm>
            <a:off x="5826925" y="1619950"/>
            <a:ext cx="3000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/>
              <a:t>{</a:t>
            </a:r>
            <a:r>
              <a:rPr lang="de-DE" sz="2000">
                <a:solidFill>
                  <a:schemeClr val="dk1"/>
                </a:solidFill>
              </a:rPr>
              <a:t>𝛿</a:t>
            </a:r>
            <a:r>
              <a:rPr baseline="-25000" lang="de-DE" sz="2000"/>
              <a:t>s</a:t>
            </a:r>
            <a:r>
              <a:rPr lang="de-DE" sz="2000"/>
              <a:t>} = [0.5 : 0.05 : 0.95]</a:t>
            </a:r>
            <a:endParaRPr sz="20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/>
              <a:t>{</a:t>
            </a:r>
            <a:r>
              <a:rPr lang="de-DE" sz="2000">
                <a:solidFill>
                  <a:schemeClr val="dk1"/>
                </a:solidFill>
              </a:rPr>
              <a:t>𝛿</a:t>
            </a:r>
            <a:r>
              <a:rPr baseline="-25000" lang="de-DE" sz="2000"/>
              <a:t>t</a:t>
            </a:r>
            <a:r>
              <a:rPr lang="de-DE" sz="2000"/>
              <a:t>} = [2.8 : 0.3 : 0.1]</a:t>
            </a:r>
            <a:endParaRPr sz="20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/>
              <a:t>{𝛿</a:t>
            </a:r>
            <a:r>
              <a:rPr baseline="-25000" i="1" lang="de-DE" sz="2000"/>
              <a:t>r</a:t>
            </a:r>
            <a:r>
              <a:rPr lang="de-DE" sz="2000"/>
              <a:t>} = [π/6 : π/60 : π/60],</a:t>
            </a:r>
            <a:endParaRPr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 txBox="1"/>
          <p:nvPr>
            <p:ph type="title"/>
          </p:nvPr>
        </p:nvSpPr>
        <p:spPr>
          <a:xfrm>
            <a:off x="319090" y="296075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Towards unsupervised 3D reconstruction </a:t>
            </a:r>
            <a:endParaRPr/>
          </a:p>
        </p:txBody>
      </p:sp>
      <p:sp>
        <p:nvSpPr>
          <p:cNvPr id="213" name="Google Shape;213;p26"/>
          <p:cNvSpPr txBox="1"/>
          <p:nvPr>
            <p:ph idx="12" type="sldNum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14" name="Google Shape;214;p26"/>
          <p:cNvSpPr txBox="1"/>
          <p:nvPr>
            <p:ph idx="1" type="body"/>
          </p:nvPr>
        </p:nvSpPr>
        <p:spPr>
          <a:xfrm>
            <a:off x="319100" y="1007900"/>
            <a:ext cx="8508900" cy="3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de-DE" sz="1500"/>
              <a:t>Shortcomings</a:t>
            </a:r>
            <a:endParaRPr b="1" sz="1500"/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-DE" sz="1500"/>
              <a:t>Dependance on keypoint labels</a:t>
            </a:r>
            <a:endParaRPr sz="1500"/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-DE" sz="1500"/>
              <a:t>Dependance on template shapes</a:t>
            </a:r>
            <a:endParaRPr sz="1500"/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-DE" sz="1500"/>
              <a:t>3D shape labels required for supervised training</a:t>
            </a:r>
            <a:endParaRPr sz="1500"/>
          </a:p>
        </p:txBody>
      </p:sp>
      <p:sp>
        <p:nvSpPr>
          <p:cNvPr id="215" name="Google Shape;215;p26"/>
          <p:cNvSpPr txBox="1"/>
          <p:nvPr>
            <p:ph idx="11" type="ftr"/>
          </p:nvPr>
        </p:nvSpPr>
        <p:spPr>
          <a:xfrm>
            <a:off x="311162" y="4854985"/>
            <a:ext cx="646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Practical - Suren Sritharan </a:t>
            </a:r>
            <a:endParaRPr sz="1000"/>
          </a:p>
        </p:txBody>
      </p:sp>
      <p:grpSp>
        <p:nvGrpSpPr>
          <p:cNvPr id="216" name="Google Shape;216;p26"/>
          <p:cNvGrpSpPr/>
          <p:nvPr/>
        </p:nvGrpSpPr>
        <p:grpSpPr>
          <a:xfrm>
            <a:off x="1364225" y="2571750"/>
            <a:ext cx="6415550" cy="2259300"/>
            <a:chOff x="1364225" y="2571750"/>
            <a:chExt cx="6415550" cy="2259300"/>
          </a:xfrm>
        </p:grpSpPr>
        <p:pic>
          <p:nvPicPr>
            <p:cNvPr id="217" name="Google Shape;217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64225" y="2571750"/>
              <a:ext cx="6415550" cy="2259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" name="Google Shape;218;p26"/>
            <p:cNvSpPr/>
            <p:nvPr/>
          </p:nvSpPr>
          <p:spPr>
            <a:xfrm>
              <a:off x="3334250" y="3411225"/>
              <a:ext cx="1119300" cy="10215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6"/>
            <p:cNvSpPr/>
            <p:nvPr/>
          </p:nvSpPr>
          <p:spPr>
            <a:xfrm>
              <a:off x="5102050" y="3098683"/>
              <a:ext cx="950700" cy="3849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6631400" y="3729520"/>
              <a:ext cx="1011300" cy="6027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" name="Google Shape;221;p26"/>
          <p:cNvSpPr txBox="1"/>
          <p:nvPr/>
        </p:nvSpPr>
        <p:spPr>
          <a:xfrm>
            <a:off x="2621600" y="4364750"/>
            <a:ext cx="98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>
                <a:solidFill>
                  <a:srgbClr val="FF0000"/>
                </a:solidFill>
              </a:rPr>
              <a:t>Keypoint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22" name="Google Shape;222;p26"/>
          <p:cNvSpPr txBox="1"/>
          <p:nvPr/>
        </p:nvSpPr>
        <p:spPr>
          <a:xfrm>
            <a:off x="5076685" y="2729775"/>
            <a:ext cx="98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>
                <a:solidFill>
                  <a:srgbClr val="FF0000"/>
                </a:solidFill>
              </a:rPr>
              <a:t>Template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23" name="Google Shape;223;p26"/>
          <p:cNvSpPr txBox="1"/>
          <p:nvPr/>
        </p:nvSpPr>
        <p:spPr>
          <a:xfrm>
            <a:off x="7625450" y="3835625"/>
            <a:ext cx="143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>
                <a:solidFill>
                  <a:srgbClr val="FF0000"/>
                </a:solidFill>
              </a:rPr>
              <a:t>Supervision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/>
          <p:nvPr>
            <p:ph type="title"/>
          </p:nvPr>
        </p:nvSpPr>
        <p:spPr>
          <a:xfrm>
            <a:off x="319090" y="296075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Towards unsupervised 3D reconstruction </a:t>
            </a:r>
            <a:endParaRPr/>
          </a:p>
        </p:txBody>
      </p:sp>
      <p:sp>
        <p:nvSpPr>
          <p:cNvPr id="229" name="Google Shape;229;p27"/>
          <p:cNvSpPr txBox="1"/>
          <p:nvPr>
            <p:ph idx="12" type="sldNum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30" name="Google Shape;230;p27"/>
          <p:cNvSpPr txBox="1"/>
          <p:nvPr>
            <p:ph idx="1" type="body"/>
          </p:nvPr>
        </p:nvSpPr>
        <p:spPr>
          <a:xfrm>
            <a:off x="319100" y="1007900"/>
            <a:ext cx="8508900" cy="3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de-DE" sz="1500"/>
              <a:t>Objectives</a:t>
            </a:r>
            <a:endParaRPr b="1" sz="1500"/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-DE" sz="1500"/>
              <a:t>Remove </a:t>
            </a:r>
            <a:r>
              <a:rPr b="1" lang="de-DE" sz="1500"/>
              <a:t>dependency on keypoint labels and template </a:t>
            </a:r>
            <a:r>
              <a:rPr lang="de-DE" sz="1500"/>
              <a:t>shapes.</a:t>
            </a:r>
            <a:endParaRPr sz="1500"/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-DE" sz="1500"/>
              <a:t>Update model to achieve similar performance without additional features.</a:t>
            </a:r>
            <a:endParaRPr sz="1500"/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-DE" sz="1500"/>
              <a:t>Move towards semi-supervised / unsupervised learning techniques for training.</a:t>
            </a:r>
            <a:endParaRPr b="1" sz="1500"/>
          </a:p>
        </p:txBody>
      </p:sp>
      <p:sp>
        <p:nvSpPr>
          <p:cNvPr id="231" name="Google Shape;231;p27"/>
          <p:cNvSpPr txBox="1"/>
          <p:nvPr>
            <p:ph idx="11" type="ftr"/>
          </p:nvPr>
        </p:nvSpPr>
        <p:spPr>
          <a:xfrm>
            <a:off x="311162" y="4854985"/>
            <a:ext cx="646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Practical - Suren Sritharan </a:t>
            </a:r>
            <a:endParaRPr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/>
          <p:nvPr>
            <p:ph type="title"/>
          </p:nvPr>
        </p:nvSpPr>
        <p:spPr>
          <a:xfrm>
            <a:off x="319090" y="296075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Towards unsupervised 3D reconstruction </a:t>
            </a:r>
            <a:endParaRPr/>
          </a:p>
        </p:txBody>
      </p:sp>
      <p:sp>
        <p:nvSpPr>
          <p:cNvPr id="237" name="Google Shape;237;p28"/>
          <p:cNvSpPr txBox="1"/>
          <p:nvPr>
            <p:ph idx="12" type="sldNum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38" name="Google Shape;238;p28"/>
          <p:cNvSpPr txBox="1"/>
          <p:nvPr>
            <p:ph idx="1" type="body"/>
          </p:nvPr>
        </p:nvSpPr>
        <p:spPr>
          <a:xfrm>
            <a:off x="319100" y="1007900"/>
            <a:ext cx="8508900" cy="3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de-DE" sz="1500"/>
              <a:t>Objectives</a:t>
            </a:r>
            <a:endParaRPr b="1" sz="1500"/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-DE" sz="1500"/>
              <a:t>Remove dependency on keypoint labels and template shapes.</a:t>
            </a:r>
            <a:endParaRPr sz="1500"/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-DE" sz="1500"/>
              <a:t>Update model to achieve similar performance without additional features.</a:t>
            </a:r>
            <a:endParaRPr sz="1500"/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-DE" sz="1500"/>
              <a:t>Move towards semi-supervised / unsupervised learning techniques for training.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de-DE" sz="1500"/>
              <a:t>Roadmap</a:t>
            </a:r>
            <a:endParaRPr b="1" sz="15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500"/>
          </a:p>
        </p:txBody>
      </p:sp>
      <p:sp>
        <p:nvSpPr>
          <p:cNvPr id="239" name="Google Shape;239;p28"/>
          <p:cNvSpPr txBox="1"/>
          <p:nvPr>
            <p:ph idx="11" type="ftr"/>
          </p:nvPr>
        </p:nvSpPr>
        <p:spPr>
          <a:xfrm>
            <a:off x="311162" y="4854985"/>
            <a:ext cx="646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Practical - Suren Sritharan </a:t>
            </a:r>
            <a:endParaRPr sz="1000"/>
          </a:p>
        </p:txBody>
      </p:sp>
      <p:sp>
        <p:nvSpPr>
          <p:cNvPr id="240" name="Google Shape;240;p28"/>
          <p:cNvSpPr/>
          <p:nvPr/>
        </p:nvSpPr>
        <p:spPr>
          <a:xfrm>
            <a:off x="953475" y="2452675"/>
            <a:ext cx="1323600" cy="630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Supervised - generic data</a:t>
            </a:r>
            <a:endParaRPr/>
          </a:p>
        </p:txBody>
      </p:sp>
      <p:sp>
        <p:nvSpPr>
          <p:cNvPr id="241" name="Google Shape;241;p28"/>
          <p:cNvSpPr/>
          <p:nvPr/>
        </p:nvSpPr>
        <p:spPr>
          <a:xfrm>
            <a:off x="2866188" y="2452675"/>
            <a:ext cx="1323600" cy="630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Supervised - Transformer</a:t>
            </a:r>
            <a:endParaRPr/>
          </a:p>
        </p:txBody>
      </p:sp>
      <p:sp>
        <p:nvSpPr>
          <p:cNvPr id="242" name="Google Shape;242;p28"/>
          <p:cNvSpPr/>
          <p:nvPr/>
        </p:nvSpPr>
        <p:spPr>
          <a:xfrm>
            <a:off x="4778913" y="2452675"/>
            <a:ext cx="1849500" cy="630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Semi-supervised - segmentation labels</a:t>
            </a:r>
            <a:endParaRPr/>
          </a:p>
        </p:txBody>
      </p:sp>
      <p:sp>
        <p:nvSpPr>
          <p:cNvPr id="243" name="Google Shape;243;p28"/>
          <p:cNvSpPr/>
          <p:nvPr/>
        </p:nvSpPr>
        <p:spPr>
          <a:xfrm>
            <a:off x="7217550" y="2452675"/>
            <a:ext cx="1480500" cy="630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Unsupervised</a:t>
            </a:r>
            <a:endParaRPr/>
          </a:p>
        </p:txBody>
      </p:sp>
      <p:sp>
        <p:nvSpPr>
          <p:cNvPr id="244" name="Google Shape;244;p28"/>
          <p:cNvSpPr/>
          <p:nvPr/>
        </p:nvSpPr>
        <p:spPr>
          <a:xfrm>
            <a:off x="2376335" y="2678900"/>
            <a:ext cx="390600" cy="19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8"/>
          <p:cNvSpPr/>
          <p:nvPr/>
        </p:nvSpPr>
        <p:spPr>
          <a:xfrm>
            <a:off x="4289072" y="2678900"/>
            <a:ext cx="390600" cy="19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8"/>
          <p:cNvSpPr/>
          <p:nvPr/>
        </p:nvSpPr>
        <p:spPr>
          <a:xfrm>
            <a:off x="6727685" y="2678900"/>
            <a:ext cx="390600" cy="19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8"/>
          <p:cNvSpPr txBox="1"/>
          <p:nvPr/>
        </p:nvSpPr>
        <p:spPr>
          <a:xfrm>
            <a:off x="953475" y="3228900"/>
            <a:ext cx="1849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- Remove keypoints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- Remove template information</a:t>
            </a:r>
            <a:endParaRPr sz="1000"/>
          </a:p>
        </p:txBody>
      </p:sp>
      <p:sp>
        <p:nvSpPr>
          <p:cNvPr id="248" name="Google Shape;248;p28"/>
          <p:cNvSpPr txBox="1"/>
          <p:nvPr/>
        </p:nvSpPr>
        <p:spPr>
          <a:xfrm>
            <a:off x="2866200" y="3228900"/>
            <a:ext cx="1849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- Update model architecture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  - </a:t>
            </a:r>
            <a:r>
              <a:rPr b="1" lang="de-DE" sz="1000"/>
              <a:t>Transformer detection head</a:t>
            </a:r>
            <a:endParaRPr b="1" sz="1000"/>
          </a:p>
        </p:txBody>
      </p:sp>
      <p:sp>
        <p:nvSpPr>
          <p:cNvPr id="249" name="Google Shape;249;p28"/>
          <p:cNvSpPr txBox="1"/>
          <p:nvPr/>
        </p:nvSpPr>
        <p:spPr>
          <a:xfrm>
            <a:off x="4778925" y="3228900"/>
            <a:ext cx="1849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- Segmentation labels for training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    - Training based on “</a:t>
            </a:r>
            <a:r>
              <a:rPr b="1" lang="de-DE" sz="1000"/>
              <a:t>render and compare loss</a:t>
            </a:r>
            <a:r>
              <a:rPr lang="de-DE" sz="1000"/>
              <a:t>”</a:t>
            </a:r>
            <a:endParaRPr sz="1000"/>
          </a:p>
        </p:txBody>
      </p:sp>
      <p:sp>
        <p:nvSpPr>
          <p:cNvPr id="250" name="Google Shape;250;p28"/>
          <p:cNvSpPr/>
          <p:nvPr/>
        </p:nvSpPr>
        <p:spPr>
          <a:xfrm>
            <a:off x="7474225" y="4128600"/>
            <a:ext cx="128100" cy="1401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8"/>
          <p:cNvSpPr txBox="1"/>
          <p:nvPr/>
        </p:nvSpPr>
        <p:spPr>
          <a:xfrm>
            <a:off x="7602325" y="4029300"/>
            <a:ext cx="122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completed</a:t>
            </a:r>
            <a:endParaRPr sz="1000"/>
          </a:p>
        </p:txBody>
      </p:sp>
      <p:sp>
        <p:nvSpPr>
          <p:cNvPr id="252" name="Google Shape;252;p28"/>
          <p:cNvSpPr/>
          <p:nvPr/>
        </p:nvSpPr>
        <p:spPr>
          <a:xfrm>
            <a:off x="7474225" y="4368000"/>
            <a:ext cx="128100" cy="1401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8"/>
          <p:cNvSpPr txBox="1"/>
          <p:nvPr/>
        </p:nvSpPr>
        <p:spPr>
          <a:xfrm>
            <a:off x="7602325" y="4268700"/>
            <a:ext cx="122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WIP</a:t>
            </a:r>
            <a:endParaRPr sz="1000"/>
          </a:p>
        </p:txBody>
      </p:sp>
      <p:sp>
        <p:nvSpPr>
          <p:cNvPr id="254" name="Google Shape;254;p28"/>
          <p:cNvSpPr/>
          <p:nvPr/>
        </p:nvSpPr>
        <p:spPr>
          <a:xfrm>
            <a:off x="7474225" y="4615625"/>
            <a:ext cx="128100" cy="1401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8"/>
          <p:cNvSpPr txBox="1"/>
          <p:nvPr/>
        </p:nvSpPr>
        <p:spPr>
          <a:xfrm>
            <a:off x="7602325" y="4516325"/>
            <a:ext cx="122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Todo</a:t>
            </a:r>
            <a:endParaRPr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9"/>
          <p:cNvSpPr txBox="1"/>
          <p:nvPr>
            <p:ph type="title"/>
          </p:nvPr>
        </p:nvSpPr>
        <p:spPr>
          <a:xfrm>
            <a:off x="319090" y="296075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Exp 1.1 : Removing keypoints</a:t>
            </a:r>
            <a:endParaRPr/>
          </a:p>
        </p:txBody>
      </p:sp>
      <p:sp>
        <p:nvSpPr>
          <p:cNvPr id="261" name="Google Shape;261;p29"/>
          <p:cNvSpPr txBox="1"/>
          <p:nvPr>
            <p:ph idx="12" type="sldNum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62" name="Google Shape;262;p29"/>
          <p:cNvSpPr txBox="1"/>
          <p:nvPr>
            <p:ph idx="1" type="body"/>
          </p:nvPr>
        </p:nvSpPr>
        <p:spPr>
          <a:xfrm>
            <a:off x="319100" y="1007900"/>
            <a:ext cx="8508900" cy="3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Removed key-point extractor from the 2D feature extraction backbone</a:t>
            </a:r>
            <a:endParaRPr/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-DE"/>
              <a:t>Object features would only consist of the ROI box and the corresponding features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1400"/>
              <a:buChar char="○"/>
            </a:pPr>
            <a:r>
              <a:rPr lang="de-DE"/>
              <a:t>Increase the dimension of object features / global features.</a:t>
            </a:r>
            <a:endParaRPr/>
          </a:p>
        </p:txBody>
      </p:sp>
      <p:sp>
        <p:nvSpPr>
          <p:cNvPr id="263" name="Google Shape;263;p29"/>
          <p:cNvSpPr txBox="1"/>
          <p:nvPr>
            <p:ph idx="11" type="ftr"/>
          </p:nvPr>
        </p:nvSpPr>
        <p:spPr>
          <a:xfrm>
            <a:off x="311162" y="4854985"/>
            <a:ext cx="646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Practical - Suren Sritharan </a:t>
            </a:r>
            <a:endParaRPr sz="1000"/>
          </a:p>
        </p:txBody>
      </p:sp>
      <p:pic>
        <p:nvPicPr>
          <p:cNvPr id="264" name="Google Shape;2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225" y="2571750"/>
            <a:ext cx="6415550" cy="225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9"/>
          <p:cNvSpPr/>
          <p:nvPr/>
        </p:nvSpPr>
        <p:spPr>
          <a:xfrm>
            <a:off x="3334250" y="3411225"/>
            <a:ext cx="1119300" cy="1021500"/>
          </a:xfrm>
          <a:prstGeom prst="rect">
            <a:avLst/>
          </a:prstGeom>
          <a:solidFill>
            <a:srgbClr val="F4CCCC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9"/>
          <p:cNvSpPr/>
          <p:nvPr/>
        </p:nvSpPr>
        <p:spPr>
          <a:xfrm>
            <a:off x="4133725" y="2742000"/>
            <a:ext cx="360300" cy="3603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9"/>
          <p:cNvSpPr/>
          <p:nvPr/>
        </p:nvSpPr>
        <p:spPr>
          <a:xfrm>
            <a:off x="4133725" y="3083228"/>
            <a:ext cx="360300" cy="3603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9"/>
          <p:cNvSpPr txBox="1"/>
          <p:nvPr/>
        </p:nvSpPr>
        <p:spPr>
          <a:xfrm>
            <a:off x="2621600" y="4364750"/>
            <a:ext cx="98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>
                <a:solidFill>
                  <a:srgbClr val="FF0000"/>
                </a:solidFill>
              </a:rPr>
              <a:t>Keypoint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69" name="Google Shape;269;p29"/>
          <p:cNvSpPr txBox="1"/>
          <p:nvPr/>
        </p:nvSpPr>
        <p:spPr>
          <a:xfrm>
            <a:off x="4081999" y="2371650"/>
            <a:ext cx="111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>
                <a:solidFill>
                  <a:srgbClr val="6AA84F"/>
                </a:solidFill>
              </a:rPr>
              <a:t>Dimension</a:t>
            </a:r>
            <a:endParaRPr b="1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0"/>
          <p:cNvSpPr txBox="1"/>
          <p:nvPr>
            <p:ph type="title"/>
          </p:nvPr>
        </p:nvSpPr>
        <p:spPr>
          <a:xfrm>
            <a:off x="319090" y="296075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Exp 1.1 : Removing keypoints - results</a:t>
            </a:r>
            <a:endParaRPr/>
          </a:p>
        </p:txBody>
      </p:sp>
      <p:sp>
        <p:nvSpPr>
          <p:cNvPr id="275" name="Google Shape;275;p30"/>
          <p:cNvSpPr txBox="1"/>
          <p:nvPr>
            <p:ph idx="12" type="sldNum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76" name="Google Shape;276;p30"/>
          <p:cNvSpPr txBox="1"/>
          <p:nvPr>
            <p:ph idx="11" type="ftr"/>
          </p:nvPr>
        </p:nvSpPr>
        <p:spPr>
          <a:xfrm>
            <a:off x="311162" y="4854985"/>
            <a:ext cx="646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Practical - Suren Sritharan </a:t>
            </a:r>
            <a:endParaRPr sz="1000"/>
          </a:p>
        </p:txBody>
      </p:sp>
      <p:graphicFrame>
        <p:nvGraphicFramePr>
          <p:cNvPr id="277" name="Google Shape;277;p30"/>
          <p:cNvGraphicFramePr/>
          <p:nvPr/>
        </p:nvGraphicFramePr>
        <p:xfrm>
          <a:off x="637475" y="1218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{7EEDAA8A-AA79-42FB-BDF5-895B464FD596}</a:tableStyleId>
              </a:tblPr>
              <a:tblGrid>
                <a:gridCol w="2559300"/>
                <a:gridCol w="885475"/>
                <a:gridCol w="885475"/>
                <a:gridCol w="885475"/>
                <a:gridCol w="885475"/>
                <a:gridCol w="885475"/>
                <a:gridCol w="885475"/>
              </a:tblGrid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Method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A3DP - abs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A3DP - rel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mean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c-l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c-s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mean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c-l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c-s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/>
                        <a:t>BAAM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23.82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46.60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21.09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21.16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43.68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18.52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w/o keypoints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20.97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42.36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18.93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15.50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35.22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11.98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-DE">
                          <a:solidFill>
                            <a:schemeClr val="dk1"/>
                          </a:solidFill>
                        </a:rPr>
                        <a:t>w/o keypoints + x2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21.19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41.</a:t>
                      </a:r>
                      <a:r>
                        <a:rPr lang="de-DE"/>
                        <a:t>76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18.</a:t>
                      </a:r>
                      <a:r>
                        <a:rPr lang="de-DE"/>
                        <a:t>43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16.03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34.83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12.</a:t>
                      </a:r>
                      <a:r>
                        <a:rPr lang="de-DE"/>
                        <a:t>03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319100" y="1007900"/>
            <a:ext cx="4095600" cy="3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-DE" sz="1600"/>
              <a:t> </a:t>
            </a:r>
            <a:r>
              <a:rPr b="1" lang="de-DE" sz="1600"/>
              <a:t>3D object detection</a:t>
            </a:r>
            <a:r>
              <a:rPr lang="de-DE" sz="1600"/>
              <a:t> is vital for autonomous driving tasks.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de-DE" sz="1600"/>
              <a:t>Traditionally, “object detection” refers to the estimation of the </a:t>
            </a:r>
            <a:r>
              <a:rPr b="1" lang="de-DE" sz="1600"/>
              <a:t>position and orientation of bounding boxes</a:t>
            </a:r>
            <a:r>
              <a:rPr lang="de-DE" sz="1600"/>
              <a:t>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de-DE" sz="1600"/>
              <a:t>Estimating 3D bounding boxes </a:t>
            </a:r>
            <a:r>
              <a:rPr b="1" lang="de-DE" sz="1600"/>
              <a:t>ignores details</a:t>
            </a:r>
            <a:r>
              <a:rPr lang="de-DE" sz="1600"/>
              <a:t> in regards to the exact shape and type of object.</a:t>
            </a:r>
            <a:endParaRPr sz="1600"/>
          </a:p>
        </p:txBody>
      </p:sp>
      <p:sp>
        <p:nvSpPr>
          <p:cNvPr id="85" name="Google Shape;85;p13"/>
          <p:cNvSpPr txBox="1"/>
          <p:nvPr>
            <p:ph type="title"/>
          </p:nvPr>
        </p:nvSpPr>
        <p:spPr>
          <a:xfrm>
            <a:off x="319090" y="296075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Motivation - 3D object detection</a:t>
            </a:r>
            <a:endParaRPr/>
          </a:p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 rotWithShape="1">
          <a:blip r:embed="rId3">
            <a:alphaModFix/>
          </a:blip>
          <a:srcRect b="0" l="12470" r="9973" t="0"/>
          <a:stretch/>
        </p:blipFill>
        <p:spPr>
          <a:xfrm>
            <a:off x="4598600" y="1284325"/>
            <a:ext cx="4279501" cy="275895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 txBox="1"/>
          <p:nvPr>
            <p:ph idx="11" type="ftr"/>
          </p:nvPr>
        </p:nvSpPr>
        <p:spPr>
          <a:xfrm>
            <a:off x="311162" y="4854985"/>
            <a:ext cx="646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Practical - Suren Sritharan </a:t>
            </a:r>
            <a:endParaRPr sz="1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1"/>
          <p:cNvSpPr txBox="1"/>
          <p:nvPr>
            <p:ph type="title"/>
          </p:nvPr>
        </p:nvSpPr>
        <p:spPr>
          <a:xfrm>
            <a:off x="319090" y="296075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Exp 1.2 : Removing template shapes</a:t>
            </a:r>
            <a:endParaRPr/>
          </a:p>
        </p:txBody>
      </p:sp>
      <p:sp>
        <p:nvSpPr>
          <p:cNvPr id="283" name="Google Shape;283;p31"/>
          <p:cNvSpPr txBox="1"/>
          <p:nvPr>
            <p:ph idx="12" type="sldNum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84" name="Google Shape;284;p31"/>
          <p:cNvSpPr txBox="1"/>
          <p:nvPr>
            <p:ph idx="1" type="body"/>
          </p:nvPr>
        </p:nvSpPr>
        <p:spPr>
          <a:xfrm>
            <a:off x="319100" y="1007900"/>
            <a:ext cx="8508900" cy="3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Remove dependency on template shapes</a:t>
            </a:r>
            <a:endParaRPr/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-DE"/>
              <a:t>Replace cross-attention with self-attention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1400"/>
              <a:buChar char="○"/>
            </a:pPr>
            <a:r>
              <a:rPr lang="de-DE"/>
              <a:t>Increase the dimension of object features / global features.</a:t>
            </a:r>
            <a:endParaRPr/>
          </a:p>
        </p:txBody>
      </p:sp>
      <p:sp>
        <p:nvSpPr>
          <p:cNvPr id="285" name="Google Shape;285;p31"/>
          <p:cNvSpPr txBox="1"/>
          <p:nvPr>
            <p:ph idx="11" type="ftr"/>
          </p:nvPr>
        </p:nvSpPr>
        <p:spPr>
          <a:xfrm>
            <a:off x="311162" y="4854985"/>
            <a:ext cx="646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Practical - Suren Sritharan </a:t>
            </a:r>
            <a:endParaRPr sz="1000"/>
          </a:p>
        </p:txBody>
      </p:sp>
      <p:pic>
        <p:nvPicPr>
          <p:cNvPr id="286" name="Google Shape;286;p31"/>
          <p:cNvPicPr preferRelativeResize="0"/>
          <p:nvPr/>
        </p:nvPicPr>
        <p:blipFill rotWithShape="1">
          <a:blip r:embed="rId3">
            <a:alphaModFix/>
          </a:blip>
          <a:srcRect b="0" l="3514" r="2527" t="7441"/>
          <a:stretch/>
        </p:blipFill>
        <p:spPr>
          <a:xfrm>
            <a:off x="1317725" y="1858875"/>
            <a:ext cx="2878225" cy="29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1"/>
          <p:cNvSpPr txBox="1"/>
          <p:nvPr/>
        </p:nvSpPr>
        <p:spPr>
          <a:xfrm>
            <a:off x="5393625" y="2754025"/>
            <a:ext cx="3000000" cy="23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de-DE">
                <a:solidFill>
                  <a:schemeClr val="dk1"/>
                </a:solidFill>
              </a:rPr>
              <a:t>M = M</a:t>
            </a:r>
            <a:r>
              <a:rPr b="1" baseline="-25000" i="1" lang="de-DE">
                <a:solidFill>
                  <a:schemeClr val="dk1"/>
                </a:solidFill>
              </a:rPr>
              <a:t>s</a:t>
            </a:r>
            <a:r>
              <a:rPr b="1" i="1" lang="de-DE">
                <a:solidFill>
                  <a:schemeClr val="dk1"/>
                </a:solidFill>
              </a:rPr>
              <a:t> + AO</a:t>
            </a:r>
            <a:r>
              <a:rPr b="1" baseline="-25000" i="1" lang="de-DE">
                <a:solidFill>
                  <a:schemeClr val="dk1"/>
                </a:solidFill>
              </a:rPr>
              <a:t>s</a:t>
            </a:r>
            <a:r>
              <a:rPr b="1" i="1" lang="de-DE">
                <a:solidFill>
                  <a:schemeClr val="dk1"/>
                </a:solidFill>
              </a:rPr>
              <a:t> + O</a:t>
            </a:r>
            <a:r>
              <a:rPr b="1" baseline="-25000" i="1" lang="de-DE">
                <a:solidFill>
                  <a:schemeClr val="dk1"/>
                </a:solidFill>
              </a:rPr>
              <a:t>o</a:t>
            </a:r>
            <a:endParaRPr b="1" baseline="-25000" i="1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de-DE"/>
              <a:t>M</a:t>
            </a:r>
            <a:r>
              <a:rPr baseline="-25000" i="1" lang="de-DE"/>
              <a:t>s</a:t>
            </a:r>
            <a:r>
              <a:rPr i="1" lang="de-DE"/>
              <a:t> = </a:t>
            </a:r>
            <a:r>
              <a:rPr lang="de-DE"/>
              <a:t>mean</a:t>
            </a:r>
            <a:r>
              <a:rPr i="1" lang="de-DE"/>
              <a:t>(V)</a:t>
            </a:r>
            <a:endParaRPr i="1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de-DE"/>
              <a:t>O</a:t>
            </a:r>
            <a:r>
              <a:rPr baseline="-25000" i="1" lang="de-DE"/>
              <a:t>o</a:t>
            </a:r>
            <a:r>
              <a:rPr i="1" lang="de-DE"/>
              <a:t> = </a:t>
            </a:r>
            <a:r>
              <a:rPr lang="de-DE"/>
              <a:t>MLP </a:t>
            </a:r>
            <a:r>
              <a:rPr i="1" lang="de-DE"/>
              <a:t>(X</a:t>
            </a:r>
            <a:r>
              <a:rPr baseline="-25000" i="1" lang="de-DE"/>
              <a:t>o</a:t>
            </a:r>
            <a:r>
              <a:rPr i="1" lang="de-DE"/>
              <a:t> + C)</a:t>
            </a:r>
            <a:endParaRPr i="1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de-DE"/>
              <a:t>O</a:t>
            </a:r>
            <a:r>
              <a:rPr baseline="-25000" i="1" lang="de-DE"/>
              <a:t>s</a:t>
            </a:r>
            <a:r>
              <a:rPr i="1" lang="de-DE"/>
              <a:t> = V - Ms</a:t>
            </a:r>
            <a:endParaRPr i="1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de-DE"/>
              <a:t>V : Template</a:t>
            </a:r>
            <a:endParaRPr i="1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de-DE"/>
              <a:t>C : context</a:t>
            </a:r>
            <a:endParaRPr i="1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de-DE"/>
              <a:t>A : Attention</a:t>
            </a:r>
            <a:endParaRPr i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2"/>
          <p:cNvSpPr txBox="1"/>
          <p:nvPr>
            <p:ph type="title"/>
          </p:nvPr>
        </p:nvSpPr>
        <p:spPr>
          <a:xfrm>
            <a:off x="319090" y="296075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Exp 1.2 : Removing template shapes</a:t>
            </a:r>
            <a:endParaRPr/>
          </a:p>
        </p:txBody>
      </p:sp>
      <p:sp>
        <p:nvSpPr>
          <p:cNvPr id="293" name="Google Shape;293;p32"/>
          <p:cNvSpPr txBox="1"/>
          <p:nvPr>
            <p:ph idx="12" type="sldNum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94" name="Google Shape;294;p32"/>
          <p:cNvSpPr txBox="1"/>
          <p:nvPr>
            <p:ph idx="1" type="body"/>
          </p:nvPr>
        </p:nvSpPr>
        <p:spPr>
          <a:xfrm>
            <a:off x="319100" y="1007900"/>
            <a:ext cx="8508900" cy="3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Remove dependency on template shapes</a:t>
            </a:r>
            <a:endParaRPr/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-DE"/>
              <a:t>Replace cross-attention with self-attention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1400"/>
              <a:buChar char="○"/>
            </a:pPr>
            <a:r>
              <a:rPr lang="de-DE"/>
              <a:t>Increase the dimension of object features / global features.</a:t>
            </a:r>
            <a:endParaRPr/>
          </a:p>
        </p:txBody>
      </p:sp>
      <p:sp>
        <p:nvSpPr>
          <p:cNvPr id="295" name="Google Shape;295;p32"/>
          <p:cNvSpPr txBox="1"/>
          <p:nvPr>
            <p:ph idx="11" type="ftr"/>
          </p:nvPr>
        </p:nvSpPr>
        <p:spPr>
          <a:xfrm>
            <a:off x="311162" y="4854985"/>
            <a:ext cx="646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Practical - Suren Sritharan </a:t>
            </a:r>
            <a:endParaRPr sz="1000"/>
          </a:p>
        </p:txBody>
      </p:sp>
      <p:pic>
        <p:nvPicPr>
          <p:cNvPr id="296" name="Google Shape;296;p32"/>
          <p:cNvPicPr preferRelativeResize="0"/>
          <p:nvPr/>
        </p:nvPicPr>
        <p:blipFill rotWithShape="1">
          <a:blip r:embed="rId3">
            <a:alphaModFix/>
          </a:blip>
          <a:srcRect b="0" l="3514" r="2527" t="7441"/>
          <a:stretch/>
        </p:blipFill>
        <p:spPr>
          <a:xfrm>
            <a:off x="1317725" y="1858875"/>
            <a:ext cx="2878225" cy="29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2"/>
          <p:cNvSpPr txBox="1"/>
          <p:nvPr/>
        </p:nvSpPr>
        <p:spPr>
          <a:xfrm>
            <a:off x="5393625" y="2754025"/>
            <a:ext cx="3000000" cy="21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-DE">
                <a:solidFill>
                  <a:schemeClr val="dk1"/>
                </a:solidFill>
              </a:rPr>
              <a:t>M = M</a:t>
            </a:r>
            <a:r>
              <a:rPr b="1" baseline="-25000" i="1" lang="de-DE">
                <a:solidFill>
                  <a:schemeClr val="dk1"/>
                </a:solidFill>
              </a:rPr>
              <a:t>s</a:t>
            </a:r>
            <a:r>
              <a:rPr b="1" i="1" lang="de-DE">
                <a:solidFill>
                  <a:schemeClr val="dk1"/>
                </a:solidFill>
              </a:rPr>
              <a:t> + </a:t>
            </a:r>
            <a:r>
              <a:rPr b="1" i="1" lang="de-DE" strike="sngStrike">
                <a:solidFill>
                  <a:schemeClr val="dk1"/>
                </a:solidFill>
              </a:rPr>
              <a:t>AO</a:t>
            </a:r>
            <a:r>
              <a:rPr b="1" baseline="-25000" i="1" lang="de-DE" strike="sngStrike">
                <a:solidFill>
                  <a:schemeClr val="dk1"/>
                </a:solidFill>
              </a:rPr>
              <a:t>s</a:t>
            </a:r>
            <a:r>
              <a:rPr b="1" i="1" lang="de-DE">
                <a:solidFill>
                  <a:schemeClr val="dk1"/>
                </a:solidFill>
              </a:rPr>
              <a:t> + O</a:t>
            </a:r>
            <a:r>
              <a:rPr b="1" baseline="-25000" i="1" lang="de-DE">
                <a:solidFill>
                  <a:schemeClr val="dk1"/>
                </a:solidFill>
              </a:rPr>
              <a:t>o</a:t>
            </a:r>
            <a:endParaRPr b="1" baseline="-25000" i="1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de-DE"/>
              <a:t>M</a:t>
            </a:r>
            <a:r>
              <a:rPr baseline="-25000" i="1" lang="de-DE"/>
              <a:t>s</a:t>
            </a:r>
            <a:r>
              <a:rPr i="1" lang="de-DE"/>
              <a:t> = </a:t>
            </a:r>
            <a:r>
              <a:rPr lang="de-DE"/>
              <a:t>mean</a:t>
            </a:r>
            <a:r>
              <a:rPr i="1" lang="de-DE"/>
              <a:t>(V)</a:t>
            </a:r>
            <a:endParaRPr i="1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de-DE"/>
              <a:t>O</a:t>
            </a:r>
            <a:r>
              <a:rPr baseline="-25000" i="1" lang="de-DE"/>
              <a:t>o</a:t>
            </a:r>
            <a:r>
              <a:rPr i="1" lang="de-DE"/>
              <a:t> = </a:t>
            </a:r>
            <a:r>
              <a:rPr lang="de-DE"/>
              <a:t>MLP </a:t>
            </a:r>
            <a:r>
              <a:rPr i="1" lang="de-DE"/>
              <a:t>(X</a:t>
            </a:r>
            <a:r>
              <a:rPr baseline="-25000" i="1" lang="de-DE"/>
              <a:t>o</a:t>
            </a:r>
            <a:r>
              <a:rPr i="1" lang="de-DE"/>
              <a:t> + C)</a:t>
            </a:r>
            <a:endParaRPr i="1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de-DE"/>
              <a:t>V : Template</a:t>
            </a:r>
            <a:endParaRPr i="1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de-DE"/>
              <a:t>C : context</a:t>
            </a:r>
            <a:endParaRPr i="1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de-DE"/>
              <a:t>A : Attention</a:t>
            </a:r>
            <a:endParaRPr i="1"/>
          </a:p>
        </p:txBody>
      </p:sp>
      <p:sp>
        <p:nvSpPr>
          <p:cNvPr id="298" name="Google Shape;298;p32"/>
          <p:cNvSpPr/>
          <p:nvPr/>
        </p:nvSpPr>
        <p:spPr>
          <a:xfrm>
            <a:off x="3116100" y="1858975"/>
            <a:ext cx="1363200" cy="2934000"/>
          </a:xfrm>
          <a:prstGeom prst="rect">
            <a:avLst/>
          </a:prstGeom>
          <a:solidFill>
            <a:srgbClr val="F4CCCC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2"/>
          <p:cNvSpPr/>
          <p:nvPr/>
        </p:nvSpPr>
        <p:spPr>
          <a:xfrm>
            <a:off x="2396025" y="3943350"/>
            <a:ext cx="1311600" cy="27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self attention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3"/>
          <p:cNvSpPr txBox="1"/>
          <p:nvPr>
            <p:ph type="title"/>
          </p:nvPr>
        </p:nvSpPr>
        <p:spPr>
          <a:xfrm>
            <a:off x="319090" y="296075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Exp 1.2 : Removing template shapes - results</a:t>
            </a:r>
            <a:endParaRPr/>
          </a:p>
        </p:txBody>
      </p:sp>
      <p:sp>
        <p:nvSpPr>
          <p:cNvPr id="305" name="Google Shape;305;p33"/>
          <p:cNvSpPr txBox="1"/>
          <p:nvPr>
            <p:ph idx="12" type="sldNum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06" name="Google Shape;306;p33"/>
          <p:cNvSpPr txBox="1"/>
          <p:nvPr>
            <p:ph idx="11" type="ftr"/>
          </p:nvPr>
        </p:nvSpPr>
        <p:spPr>
          <a:xfrm>
            <a:off x="311162" y="4854985"/>
            <a:ext cx="646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Practical - Suren Sritharan </a:t>
            </a:r>
            <a:endParaRPr sz="1000"/>
          </a:p>
        </p:txBody>
      </p:sp>
      <p:graphicFrame>
        <p:nvGraphicFramePr>
          <p:cNvPr id="307" name="Google Shape;307;p33"/>
          <p:cNvGraphicFramePr/>
          <p:nvPr/>
        </p:nvGraphicFramePr>
        <p:xfrm>
          <a:off x="637475" y="1218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{7EEDAA8A-AA79-42FB-BDF5-895B464FD596}</a:tableStyleId>
              </a:tblPr>
              <a:tblGrid>
                <a:gridCol w="2559300"/>
                <a:gridCol w="885475"/>
                <a:gridCol w="885475"/>
                <a:gridCol w="885475"/>
                <a:gridCol w="885475"/>
                <a:gridCol w="885475"/>
                <a:gridCol w="885475"/>
              </a:tblGrid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Method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A3DP - abs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A3DP - rel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mean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c-l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c-s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mean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c-l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c-s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/>
                        <a:t>BAAM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23.82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46.60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21.09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21.16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43.68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18.52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w/o template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21.67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41.44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20.06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17.20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36.61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13.63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>
                          <a:solidFill>
                            <a:schemeClr val="dk1"/>
                          </a:solidFill>
                        </a:rPr>
                        <a:t>w/o template, keypoint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17.21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39.68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13.36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11.78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29.57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7.87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-DE">
                          <a:solidFill>
                            <a:schemeClr val="dk1"/>
                          </a:solidFill>
                        </a:rPr>
                        <a:t>w/o template, keypoint + x2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19.27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41.25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17.20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12.77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31.34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9.41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4"/>
          <p:cNvSpPr txBox="1"/>
          <p:nvPr>
            <p:ph type="title"/>
          </p:nvPr>
        </p:nvSpPr>
        <p:spPr>
          <a:xfrm>
            <a:off x="319090" y="296075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Exp 1.3 : Removing mean shape</a:t>
            </a:r>
            <a:endParaRPr/>
          </a:p>
        </p:txBody>
      </p:sp>
      <p:sp>
        <p:nvSpPr>
          <p:cNvPr id="313" name="Google Shape;313;p34"/>
          <p:cNvSpPr txBox="1"/>
          <p:nvPr>
            <p:ph idx="12" type="sldNum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14" name="Google Shape;314;p34"/>
          <p:cNvSpPr txBox="1"/>
          <p:nvPr>
            <p:ph idx="1" type="body"/>
          </p:nvPr>
        </p:nvSpPr>
        <p:spPr>
          <a:xfrm>
            <a:off x="319100" y="1007900"/>
            <a:ext cx="8508900" cy="3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Remove dependency on mean shape </a:t>
            </a:r>
            <a:endParaRPr/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-DE"/>
              <a:t>Reconstruction only based on object features.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1400"/>
              <a:buChar char="○"/>
            </a:pPr>
            <a:r>
              <a:rPr lang="de-DE"/>
              <a:t>Increase the dimension of object features / global features.</a:t>
            </a:r>
            <a:endParaRPr/>
          </a:p>
        </p:txBody>
      </p:sp>
      <p:sp>
        <p:nvSpPr>
          <p:cNvPr id="315" name="Google Shape;315;p34"/>
          <p:cNvSpPr txBox="1"/>
          <p:nvPr>
            <p:ph idx="11" type="ftr"/>
          </p:nvPr>
        </p:nvSpPr>
        <p:spPr>
          <a:xfrm>
            <a:off x="311162" y="4854985"/>
            <a:ext cx="646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Practical - Suren Sritharan </a:t>
            </a:r>
            <a:endParaRPr sz="1000"/>
          </a:p>
        </p:txBody>
      </p:sp>
      <p:pic>
        <p:nvPicPr>
          <p:cNvPr id="316" name="Google Shape;316;p34"/>
          <p:cNvPicPr preferRelativeResize="0"/>
          <p:nvPr/>
        </p:nvPicPr>
        <p:blipFill rotWithShape="1">
          <a:blip r:embed="rId3">
            <a:alphaModFix/>
          </a:blip>
          <a:srcRect b="0" l="3514" r="2527" t="7441"/>
          <a:stretch/>
        </p:blipFill>
        <p:spPr>
          <a:xfrm>
            <a:off x="1317725" y="1858875"/>
            <a:ext cx="2878225" cy="29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4"/>
          <p:cNvSpPr txBox="1"/>
          <p:nvPr/>
        </p:nvSpPr>
        <p:spPr>
          <a:xfrm>
            <a:off x="5393625" y="2754025"/>
            <a:ext cx="30000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-DE">
                <a:solidFill>
                  <a:schemeClr val="dk1"/>
                </a:solidFill>
              </a:rPr>
              <a:t>M =</a:t>
            </a:r>
            <a:r>
              <a:rPr b="1" i="1" lang="de-DE" strike="sngStrike">
                <a:solidFill>
                  <a:schemeClr val="dk1"/>
                </a:solidFill>
              </a:rPr>
              <a:t> M</a:t>
            </a:r>
            <a:r>
              <a:rPr b="1" baseline="-25000" i="1" lang="de-DE" strike="sngStrike">
                <a:solidFill>
                  <a:schemeClr val="dk1"/>
                </a:solidFill>
              </a:rPr>
              <a:t>s</a:t>
            </a:r>
            <a:r>
              <a:rPr b="1" i="1" lang="de-DE">
                <a:solidFill>
                  <a:schemeClr val="dk1"/>
                </a:solidFill>
              </a:rPr>
              <a:t> + </a:t>
            </a:r>
            <a:r>
              <a:rPr b="1" i="1" lang="de-DE" strike="sngStrike">
                <a:solidFill>
                  <a:schemeClr val="dk1"/>
                </a:solidFill>
              </a:rPr>
              <a:t>AO</a:t>
            </a:r>
            <a:r>
              <a:rPr b="1" baseline="-25000" i="1" lang="de-DE" strike="sngStrike">
                <a:solidFill>
                  <a:schemeClr val="dk1"/>
                </a:solidFill>
              </a:rPr>
              <a:t>s</a:t>
            </a:r>
            <a:r>
              <a:rPr b="1" i="1" lang="de-DE">
                <a:solidFill>
                  <a:schemeClr val="dk1"/>
                </a:solidFill>
              </a:rPr>
              <a:t> + O</a:t>
            </a:r>
            <a:r>
              <a:rPr b="1" baseline="-25000" i="1" lang="de-DE">
                <a:solidFill>
                  <a:schemeClr val="dk1"/>
                </a:solidFill>
              </a:rPr>
              <a:t>o</a:t>
            </a:r>
            <a:endParaRPr b="1" baseline="-25000" i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de-DE"/>
              <a:t>O</a:t>
            </a:r>
            <a:r>
              <a:rPr baseline="-25000" i="1" lang="de-DE"/>
              <a:t>o</a:t>
            </a:r>
            <a:r>
              <a:rPr i="1" lang="de-DE"/>
              <a:t> = </a:t>
            </a:r>
            <a:r>
              <a:rPr lang="de-DE"/>
              <a:t>MLP </a:t>
            </a:r>
            <a:r>
              <a:rPr i="1" lang="de-DE"/>
              <a:t>(X</a:t>
            </a:r>
            <a:r>
              <a:rPr baseline="-25000" i="1" lang="de-DE"/>
              <a:t>o</a:t>
            </a:r>
            <a:r>
              <a:rPr i="1" lang="de-DE"/>
              <a:t> + C)</a:t>
            </a:r>
            <a:endParaRPr i="1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de-DE"/>
              <a:t>V : Template</a:t>
            </a:r>
            <a:endParaRPr i="1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de-DE"/>
              <a:t>C : context</a:t>
            </a:r>
            <a:endParaRPr i="1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de-DE"/>
              <a:t>A : Attention</a:t>
            </a:r>
            <a:endParaRPr i="1"/>
          </a:p>
        </p:txBody>
      </p:sp>
      <p:sp>
        <p:nvSpPr>
          <p:cNvPr id="318" name="Google Shape;318;p34"/>
          <p:cNvSpPr/>
          <p:nvPr/>
        </p:nvSpPr>
        <p:spPr>
          <a:xfrm>
            <a:off x="3116100" y="1858975"/>
            <a:ext cx="1363200" cy="2934000"/>
          </a:xfrm>
          <a:prstGeom prst="rect">
            <a:avLst/>
          </a:prstGeom>
          <a:solidFill>
            <a:srgbClr val="F4CCCC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4"/>
          <p:cNvSpPr/>
          <p:nvPr/>
        </p:nvSpPr>
        <p:spPr>
          <a:xfrm>
            <a:off x="2396025" y="3943350"/>
            <a:ext cx="1311600" cy="27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self attention</a:t>
            </a:r>
            <a:endParaRPr/>
          </a:p>
        </p:txBody>
      </p:sp>
      <p:sp>
        <p:nvSpPr>
          <p:cNvPr id="320" name="Google Shape;320;p34"/>
          <p:cNvSpPr/>
          <p:nvPr/>
        </p:nvSpPr>
        <p:spPr>
          <a:xfrm>
            <a:off x="2291250" y="1858875"/>
            <a:ext cx="824700" cy="784800"/>
          </a:xfrm>
          <a:prstGeom prst="rect">
            <a:avLst/>
          </a:prstGeom>
          <a:solidFill>
            <a:srgbClr val="F4CCCC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5"/>
          <p:cNvSpPr txBox="1"/>
          <p:nvPr>
            <p:ph type="title"/>
          </p:nvPr>
        </p:nvSpPr>
        <p:spPr>
          <a:xfrm>
            <a:off x="319090" y="296075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Exp 1.3 : Removing mean shape - results</a:t>
            </a:r>
            <a:endParaRPr/>
          </a:p>
        </p:txBody>
      </p:sp>
      <p:sp>
        <p:nvSpPr>
          <p:cNvPr id="326" name="Google Shape;326;p35"/>
          <p:cNvSpPr txBox="1"/>
          <p:nvPr>
            <p:ph idx="12" type="sldNum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27" name="Google Shape;327;p35"/>
          <p:cNvSpPr txBox="1"/>
          <p:nvPr>
            <p:ph idx="11" type="ftr"/>
          </p:nvPr>
        </p:nvSpPr>
        <p:spPr>
          <a:xfrm>
            <a:off x="311162" y="4854985"/>
            <a:ext cx="646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Practical - Suren Sritharan </a:t>
            </a:r>
            <a:endParaRPr sz="1000"/>
          </a:p>
        </p:txBody>
      </p:sp>
      <p:graphicFrame>
        <p:nvGraphicFramePr>
          <p:cNvPr id="328" name="Google Shape;328;p35"/>
          <p:cNvGraphicFramePr/>
          <p:nvPr/>
        </p:nvGraphicFramePr>
        <p:xfrm>
          <a:off x="637475" y="1218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{7EEDAA8A-AA79-42FB-BDF5-895B464FD596}</a:tableStyleId>
              </a:tblPr>
              <a:tblGrid>
                <a:gridCol w="2559300"/>
                <a:gridCol w="885475"/>
                <a:gridCol w="885475"/>
                <a:gridCol w="885475"/>
                <a:gridCol w="885475"/>
                <a:gridCol w="885475"/>
                <a:gridCol w="885475"/>
              </a:tblGrid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Method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A3DP - abs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A3DP - rel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mean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c-l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c-s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mean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c-l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c-s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BAAM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23.82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46.60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21.09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21.16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43.68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18.52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>
                          <a:solidFill>
                            <a:schemeClr val="dk1"/>
                          </a:solidFill>
                        </a:rPr>
                        <a:t>w/o mean shape, template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22.12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44.15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20.32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20.98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43.66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18.22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>
                          <a:solidFill>
                            <a:schemeClr val="dk1"/>
                          </a:solidFill>
                        </a:rPr>
                        <a:t>w/o template, </a:t>
                      </a:r>
                      <a:r>
                        <a:rPr b="1" lang="de-DE">
                          <a:solidFill>
                            <a:schemeClr val="dk1"/>
                          </a:solidFill>
                        </a:rPr>
                        <a:t>mean shape, </a:t>
                      </a:r>
                      <a:r>
                        <a:rPr b="1" lang="de-DE">
                          <a:solidFill>
                            <a:schemeClr val="dk1"/>
                          </a:solidFill>
                        </a:rPr>
                        <a:t>keypoint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u="sng"/>
                        <a:t>18.47</a:t>
                      </a:r>
                      <a:endParaRPr u="sng"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u="sng"/>
                        <a:t>40.95</a:t>
                      </a:r>
                      <a:endParaRPr u="sng"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u="sng"/>
                        <a:t>14.37</a:t>
                      </a:r>
                      <a:endParaRPr u="sng"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12.76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31.14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8.35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>
                          <a:solidFill>
                            <a:schemeClr val="dk1"/>
                          </a:solidFill>
                        </a:rPr>
                        <a:t>GSNet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u="sng"/>
                        <a:t>18.91</a:t>
                      </a:r>
                      <a:endParaRPr u="sng"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u="sng"/>
                        <a:t>37.42</a:t>
                      </a:r>
                      <a:endParaRPr u="sng"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u="sng"/>
                        <a:t>18.36</a:t>
                      </a:r>
                      <a:endParaRPr u="sng"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20.21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40.50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19.85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6"/>
          <p:cNvSpPr txBox="1"/>
          <p:nvPr>
            <p:ph type="title"/>
          </p:nvPr>
        </p:nvSpPr>
        <p:spPr>
          <a:xfrm>
            <a:off x="319090" y="296075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Exp 2.1 : Shape reconstruction with Transformers</a:t>
            </a:r>
            <a:endParaRPr/>
          </a:p>
        </p:txBody>
      </p:sp>
      <p:sp>
        <p:nvSpPr>
          <p:cNvPr id="334" name="Google Shape;334;p36"/>
          <p:cNvSpPr txBox="1"/>
          <p:nvPr>
            <p:ph idx="12" type="sldNum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35" name="Google Shape;335;p36"/>
          <p:cNvSpPr txBox="1"/>
          <p:nvPr>
            <p:ph idx="1" type="body"/>
          </p:nvPr>
        </p:nvSpPr>
        <p:spPr>
          <a:xfrm>
            <a:off x="319100" y="1007900"/>
            <a:ext cx="8508900" cy="3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Replace CNN encoder and Attention based decoder (AGM) with Transformer</a:t>
            </a:r>
            <a:endParaRPr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Use transformer based architecture for shape reconstruction from single view image</a:t>
            </a:r>
            <a:endParaRPr/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-DE"/>
              <a:t>Model chosen based on 3D-RETR</a:t>
            </a:r>
            <a:endParaRPr/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-DE"/>
              <a:t>encoder-decoder backbone </a:t>
            </a:r>
            <a:r>
              <a:rPr lang="de-DE"/>
              <a:t>pre trained</a:t>
            </a:r>
            <a:r>
              <a:rPr lang="de-DE"/>
              <a:t> on S</a:t>
            </a:r>
            <a:r>
              <a:rPr lang="de-DE"/>
              <a:t>hapeNet</a:t>
            </a:r>
            <a:r>
              <a:rPr lang="de-DE"/>
              <a:t> dataset</a:t>
            </a:r>
            <a:endParaRPr/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-DE"/>
              <a:t>CNN decoder (detection head) replaced with mesh reconstruction head</a:t>
            </a:r>
            <a:endParaRPr/>
          </a:p>
        </p:txBody>
      </p:sp>
      <p:sp>
        <p:nvSpPr>
          <p:cNvPr id="336" name="Google Shape;336;p36"/>
          <p:cNvSpPr txBox="1"/>
          <p:nvPr>
            <p:ph idx="11" type="ftr"/>
          </p:nvPr>
        </p:nvSpPr>
        <p:spPr>
          <a:xfrm>
            <a:off x="311162" y="4854985"/>
            <a:ext cx="646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Practical - Suren Sritharan </a:t>
            </a:r>
            <a:endParaRPr sz="1000"/>
          </a:p>
        </p:txBody>
      </p:sp>
      <p:sp>
        <p:nvSpPr>
          <p:cNvPr id="337" name="Google Shape;337;p36"/>
          <p:cNvSpPr txBox="1"/>
          <p:nvPr/>
        </p:nvSpPr>
        <p:spPr>
          <a:xfrm>
            <a:off x="1234800" y="3998350"/>
            <a:ext cx="667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“</a:t>
            </a:r>
            <a:r>
              <a:rPr lang="de-DE" sz="1000"/>
              <a:t>3D-RETR: End-to-End Single and Multi-View 3D Reconstruction with Transformers” BMVC 2021</a:t>
            </a:r>
            <a:endParaRPr sz="1000"/>
          </a:p>
        </p:txBody>
      </p:sp>
      <p:pic>
        <p:nvPicPr>
          <p:cNvPr id="338" name="Google Shape;338;p36"/>
          <p:cNvPicPr preferRelativeResize="0"/>
          <p:nvPr/>
        </p:nvPicPr>
        <p:blipFill rotWithShape="1">
          <a:blip r:embed="rId3">
            <a:alphaModFix/>
          </a:blip>
          <a:srcRect b="11016" l="0" r="0" t="0"/>
          <a:stretch/>
        </p:blipFill>
        <p:spPr>
          <a:xfrm>
            <a:off x="657375" y="2448875"/>
            <a:ext cx="7829249" cy="162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7"/>
          <p:cNvSpPr txBox="1"/>
          <p:nvPr>
            <p:ph type="title"/>
          </p:nvPr>
        </p:nvSpPr>
        <p:spPr>
          <a:xfrm>
            <a:off x="319090" y="296075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Exp 2.1 : Shape reconstruction with Transformers</a:t>
            </a:r>
            <a:endParaRPr/>
          </a:p>
        </p:txBody>
      </p:sp>
      <p:sp>
        <p:nvSpPr>
          <p:cNvPr id="344" name="Google Shape;344;p37"/>
          <p:cNvSpPr txBox="1"/>
          <p:nvPr>
            <p:ph idx="12" type="sldNum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45" name="Google Shape;345;p37"/>
          <p:cNvSpPr txBox="1"/>
          <p:nvPr>
            <p:ph idx="1" type="body"/>
          </p:nvPr>
        </p:nvSpPr>
        <p:spPr>
          <a:xfrm>
            <a:off x="319100" y="1007900"/>
            <a:ext cx="8508900" cy="3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encoder-decoder backbone pre trained on ShapeNet dataset.</a:t>
            </a:r>
            <a:endParaRPr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CNN decoder (detection head) replaced with </a:t>
            </a:r>
            <a:r>
              <a:rPr b="1" lang="de-DE"/>
              <a:t>mesh reconstruction head</a:t>
            </a:r>
            <a:r>
              <a:rPr lang="de-DE"/>
              <a:t>.</a:t>
            </a:r>
            <a:endParaRPr/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-DE"/>
              <a:t>Use of 2D conv, 1x1 conv</a:t>
            </a:r>
            <a:endParaRPr/>
          </a:p>
        </p:txBody>
      </p:sp>
      <p:sp>
        <p:nvSpPr>
          <p:cNvPr id="346" name="Google Shape;346;p37"/>
          <p:cNvSpPr txBox="1"/>
          <p:nvPr>
            <p:ph idx="11" type="ftr"/>
          </p:nvPr>
        </p:nvSpPr>
        <p:spPr>
          <a:xfrm>
            <a:off x="311162" y="4854985"/>
            <a:ext cx="646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Practical - Suren Sritharan </a:t>
            </a:r>
            <a:endParaRPr sz="1000"/>
          </a:p>
        </p:txBody>
      </p:sp>
      <p:sp>
        <p:nvSpPr>
          <p:cNvPr id="347" name="Google Shape;347;p37"/>
          <p:cNvSpPr txBox="1"/>
          <p:nvPr/>
        </p:nvSpPr>
        <p:spPr>
          <a:xfrm>
            <a:off x="923875" y="4188350"/>
            <a:ext cx="729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CNN decoder from </a:t>
            </a:r>
            <a:r>
              <a:rPr lang="de-DE" sz="1000"/>
              <a:t>“3D-RETR: End-to-End Single and Multi-View 3D Reconstruction with Transformers” BMVC 2021</a:t>
            </a:r>
            <a:endParaRPr sz="1000"/>
          </a:p>
        </p:txBody>
      </p:sp>
      <p:pic>
        <p:nvPicPr>
          <p:cNvPr id="348" name="Google Shape;34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975" y="2330963"/>
            <a:ext cx="5734050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8"/>
          <p:cNvSpPr txBox="1"/>
          <p:nvPr>
            <p:ph idx="1" type="body"/>
          </p:nvPr>
        </p:nvSpPr>
        <p:spPr>
          <a:xfrm>
            <a:off x="319100" y="1007900"/>
            <a:ext cx="8508900" cy="3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 </a:t>
            </a:r>
            <a:endParaRPr/>
          </a:p>
        </p:txBody>
      </p:sp>
      <p:sp>
        <p:nvSpPr>
          <p:cNvPr id="354" name="Google Shape;354;p38"/>
          <p:cNvSpPr txBox="1"/>
          <p:nvPr>
            <p:ph type="title"/>
          </p:nvPr>
        </p:nvSpPr>
        <p:spPr>
          <a:xfrm>
            <a:off x="319090" y="296075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Summary</a:t>
            </a:r>
            <a:endParaRPr/>
          </a:p>
        </p:txBody>
      </p:sp>
      <p:sp>
        <p:nvSpPr>
          <p:cNvPr id="355" name="Google Shape;355;p38"/>
          <p:cNvSpPr txBox="1"/>
          <p:nvPr>
            <p:ph idx="12" type="sldNum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56" name="Google Shape;356;p38"/>
          <p:cNvSpPr txBox="1"/>
          <p:nvPr>
            <p:ph idx="1" type="body"/>
          </p:nvPr>
        </p:nvSpPr>
        <p:spPr>
          <a:xfrm>
            <a:off x="319100" y="1007900"/>
            <a:ext cx="8508900" cy="3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-DE" sz="1500"/>
              <a:t>Progress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-DE" sz="1500"/>
              <a:t>BAAM is the SOTA for shape reconstruction and pose estimation.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-DE" sz="1500"/>
              <a:t>It has certain shortcomings with dependance on labels.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-DE" sz="1500"/>
              <a:t>Removing information leads to drop in performance.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-DE" sz="1500"/>
              <a:t>Next steps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-DE" sz="1500"/>
              <a:t>Train the transformer in end-to-end manner.</a:t>
            </a:r>
            <a:endParaRPr sz="1500"/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de-DE" sz="1500"/>
              <a:t>Incorporate mesh detection head.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-DE" sz="1500"/>
              <a:t>Semi-supervised training using segmentation labels.</a:t>
            </a:r>
            <a:endParaRPr sz="1500"/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de-DE" sz="1500"/>
              <a:t>Incorporate “render-and-compare” loss to training.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-DE" sz="1500"/>
              <a:t>Future works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-DE" sz="1500"/>
              <a:t>Extend model towards self-supervised / </a:t>
            </a:r>
            <a:r>
              <a:rPr b="1" lang="de-DE" sz="1500"/>
              <a:t>unsupervised </a:t>
            </a:r>
            <a:r>
              <a:rPr lang="de-DE" sz="1500"/>
              <a:t>techniques.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-DE" sz="1500"/>
              <a:t>Incorporate </a:t>
            </a:r>
            <a:r>
              <a:rPr b="1" lang="de-DE" sz="1500"/>
              <a:t>stereo images</a:t>
            </a:r>
            <a:r>
              <a:rPr lang="de-DE" sz="1500"/>
              <a:t> to estimate scale.</a:t>
            </a:r>
            <a:endParaRPr sz="1500"/>
          </a:p>
        </p:txBody>
      </p:sp>
      <p:sp>
        <p:nvSpPr>
          <p:cNvPr id="357" name="Google Shape;357;p38"/>
          <p:cNvSpPr txBox="1"/>
          <p:nvPr>
            <p:ph idx="11" type="ftr"/>
          </p:nvPr>
        </p:nvSpPr>
        <p:spPr>
          <a:xfrm>
            <a:off x="311162" y="4854985"/>
            <a:ext cx="646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Practical - Suren Sritharan </a:t>
            </a:r>
            <a:endParaRPr sz="1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9"/>
          <p:cNvSpPr txBox="1"/>
          <p:nvPr>
            <p:ph idx="1" type="body"/>
          </p:nvPr>
        </p:nvSpPr>
        <p:spPr>
          <a:xfrm>
            <a:off x="317538" y="2093990"/>
            <a:ext cx="8508900" cy="95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000"/>
              <a:t>Thank you</a:t>
            </a:r>
            <a:endParaRPr sz="3000"/>
          </a:p>
        </p:txBody>
      </p:sp>
      <p:sp>
        <p:nvSpPr>
          <p:cNvPr id="364" name="Google Shape;364;p39"/>
          <p:cNvSpPr txBox="1"/>
          <p:nvPr>
            <p:ph idx="12" type="sldNum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0"/>
          <p:cNvSpPr txBox="1"/>
          <p:nvPr>
            <p:ph type="title"/>
          </p:nvPr>
        </p:nvSpPr>
        <p:spPr>
          <a:xfrm>
            <a:off x="319090" y="296075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References</a:t>
            </a:r>
            <a:endParaRPr/>
          </a:p>
        </p:txBody>
      </p:sp>
      <p:sp>
        <p:nvSpPr>
          <p:cNvPr id="370" name="Google Shape;370;p40"/>
          <p:cNvSpPr txBox="1"/>
          <p:nvPr>
            <p:ph idx="12" type="sldNum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71" name="Google Shape;371;p40"/>
          <p:cNvSpPr txBox="1"/>
          <p:nvPr>
            <p:ph idx="1" type="body"/>
          </p:nvPr>
        </p:nvSpPr>
        <p:spPr>
          <a:xfrm>
            <a:off x="319100" y="1007900"/>
            <a:ext cx="8508900" cy="3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de-DE" sz="1200"/>
              <a:t>Lee, H. J., Kim, H., Choi, S. M., Jeong, S. G., &amp; Koh, Y. J. (2023). BAAM: Monocular 3D pose and shape reconstruction with bi-contextual attention module and attention-guided modeling. In Proceedings of the IEEE/CVF Conference on Computer Vision and Pattern Recognition (pp. 9011-9020).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de-DE" sz="1200"/>
              <a:t>Ke, L., Li, S., Sun, Y., Tai, Y. W., &amp; Tang, C. K. (2020). Gsnet: Joint vehicle pose and shape reconstruction with geometrical and scene-aware supervision. In Computer Vision–ECCV 2020: 16th European Conference, Glasgow, UK, August 23–28, 2020, Proceedings, Part XV 16 (pp. 515-532).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de-DE" sz="1200"/>
              <a:t>Kundu, A., Li, Y., &amp; Rehg, J. M. (2018). 3d-rcnn: Instance-level 3d object reconstruction via render-and-compare. In Proceedings of the IEEE conference on computer vision and pattern recognition (pp. 3559-3568).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de-DE" sz="1200"/>
              <a:t>Shi, Z., Meng, Z., Xing, Y., Ma, Y., &amp; Wattenhofer, R. (2021). 3D-RETR: end-to-end single and multi-view 3D reconstruction with transformers. arXiv preprint arXiv:2110.08861.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de-DE" sz="1200"/>
              <a:t>Song, X., Wang, P., Zhou, D., Zhu, R., Guan, C., Dai, Y., ... &amp; Yang, R. (2019). Apollocar3d: A large 3d car instance understanding benchmark for autonomous driving. In Proceedings of the IEEE/CVF Conference on Computer Vision and Pattern Recognition (pp. 5452-5462).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de-DE" sz="1200"/>
              <a:t>Xiang, Y., Mottaghi, R., &amp; Savarese, S. (2014, March). Beyond pascal: A benchmark for 3d object detection in the wild. In IEEE winter conference on applications of computer vision (pp. 75-82). IEEE.</a:t>
            </a:r>
            <a:endParaRPr sz="1200"/>
          </a:p>
        </p:txBody>
      </p:sp>
      <p:sp>
        <p:nvSpPr>
          <p:cNvPr id="372" name="Google Shape;372;p40"/>
          <p:cNvSpPr txBox="1"/>
          <p:nvPr>
            <p:ph idx="11" type="ftr"/>
          </p:nvPr>
        </p:nvSpPr>
        <p:spPr>
          <a:xfrm>
            <a:off x="311162" y="4854985"/>
            <a:ext cx="646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Practical - Suren Sritharan </a:t>
            </a: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319100" y="1007900"/>
            <a:ext cx="8508900" cy="3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900"/>
              <a:t>Reconstruct </a:t>
            </a:r>
            <a:r>
              <a:rPr b="1" lang="de-DE" sz="1900"/>
              <a:t>3D shape </a:t>
            </a:r>
            <a:r>
              <a:rPr lang="de-DE" sz="1900"/>
              <a:t>and </a:t>
            </a:r>
            <a:r>
              <a:rPr b="1" lang="de-DE" sz="1900"/>
              <a:t>pose</a:t>
            </a:r>
            <a:br>
              <a:rPr lang="de-DE" sz="1900"/>
            </a:br>
            <a:r>
              <a:rPr lang="de-DE" sz="1900"/>
              <a:t> of vehicular objects </a:t>
            </a:r>
            <a:br>
              <a:rPr lang="de-DE" sz="1900"/>
            </a:br>
            <a:r>
              <a:rPr lang="de-DE" sz="1900"/>
              <a:t>from monocular images</a:t>
            </a:r>
            <a:endParaRPr sz="1900"/>
          </a:p>
        </p:txBody>
      </p:sp>
      <p:sp>
        <p:nvSpPr>
          <p:cNvPr id="94" name="Google Shape;94;p14"/>
          <p:cNvSpPr txBox="1"/>
          <p:nvPr>
            <p:ph type="title"/>
          </p:nvPr>
        </p:nvSpPr>
        <p:spPr>
          <a:xfrm>
            <a:off x="319090" y="296075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/>
              <a:t>Monocular 3D pose estimation and shape reconstruction</a:t>
            </a:r>
            <a:endParaRPr/>
          </a:p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96" name="Google Shape;96;p14"/>
          <p:cNvSpPr txBox="1"/>
          <p:nvPr>
            <p:ph idx="11" type="ftr"/>
          </p:nvPr>
        </p:nvSpPr>
        <p:spPr>
          <a:xfrm>
            <a:off x="311162" y="4854985"/>
            <a:ext cx="646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Practical - Suren Sritharan </a:t>
            </a:r>
            <a:endParaRPr sz="1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1"/>
          <p:cNvSpPr txBox="1"/>
          <p:nvPr>
            <p:ph idx="1" type="body"/>
          </p:nvPr>
        </p:nvSpPr>
        <p:spPr>
          <a:xfrm>
            <a:off x="317538" y="2093990"/>
            <a:ext cx="8508900" cy="95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000"/>
              <a:t>Appendix</a:t>
            </a:r>
            <a:endParaRPr sz="3000"/>
          </a:p>
        </p:txBody>
      </p:sp>
      <p:sp>
        <p:nvSpPr>
          <p:cNvPr id="379" name="Google Shape;379;p41"/>
          <p:cNvSpPr txBox="1"/>
          <p:nvPr>
            <p:ph idx="12" type="sldNum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2"/>
          <p:cNvSpPr txBox="1"/>
          <p:nvPr>
            <p:ph idx="1" type="body"/>
          </p:nvPr>
        </p:nvSpPr>
        <p:spPr>
          <a:xfrm>
            <a:off x="-61900" y="1007900"/>
            <a:ext cx="8508900" cy="3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 </a:t>
            </a:r>
            <a:endParaRPr/>
          </a:p>
        </p:txBody>
      </p:sp>
      <p:sp>
        <p:nvSpPr>
          <p:cNvPr id="385" name="Google Shape;385;p42"/>
          <p:cNvSpPr txBox="1"/>
          <p:nvPr>
            <p:ph type="title"/>
          </p:nvPr>
        </p:nvSpPr>
        <p:spPr>
          <a:xfrm>
            <a:off x="319090" y="296075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Project timeline</a:t>
            </a:r>
            <a:endParaRPr/>
          </a:p>
        </p:txBody>
      </p:sp>
      <p:sp>
        <p:nvSpPr>
          <p:cNvPr id="386" name="Google Shape;386;p42"/>
          <p:cNvSpPr txBox="1"/>
          <p:nvPr>
            <p:ph idx="12" type="sldNum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87" name="Google Shape;387;p42"/>
          <p:cNvSpPr txBox="1"/>
          <p:nvPr>
            <p:ph idx="11" type="ftr"/>
          </p:nvPr>
        </p:nvSpPr>
        <p:spPr>
          <a:xfrm>
            <a:off x="311162" y="4854985"/>
            <a:ext cx="646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Practical - Suren Sritharan </a:t>
            </a:r>
            <a:endParaRPr sz="1000"/>
          </a:p>
        </p:txBody>
      </p:sp>
      <p:grpSp>
        <p:nvGrpSpPr>
          <p:cNvPr id="388" name="Google Shape;388;p42"/>
          <p:cNvGrpSpPr/>
          <p:nvPr/>
        </p:nvGrpSpPr>
        <p:grpSpPr>
          <a:xfrm>
            <a:off x="4132729" y="1864926"/>
            <a:ext cx="2480144" cy="1728853"/>
            <a:chOff x="4526679" y="1857800"/>
            <a:chExt cx="2480144" cy="1728853"/>
          </a:xfrm>
        </p:grpSpPr>
        <p:sp>
          <p:nvSpPr>
            <p:cNvPr id="389" name="Google Shape;389;p42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0" name="Google Shape;390;p42"/>
            <p:cNvGrpSpPr/>
            <p:nvPr/>
          </p:nvGrpSpPr>
          <p:grpSpPr>
            <a:xfrm>
              <a:off x="4526679" y="1857800"/>
              <a:ext cx="2480144" cy="1728853"/>
              <a:chOff x="4526679" y="1857800"/>
              <a:chExt cx="2480144" cy="1728853"/>
            </a:xfrm>
          </p:grpSpPr>
          <p:grpSp>
            <p:nvGrpSpPr>
              <p:cNvPr id="391" name="Google Shape;391;p42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392" name="Google Shape;392;p42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393" name="Google Shape;393;p42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94" name="Google Shape;394;p42"/>
              <p:cNvSpPr txBox="1"/>
              <p:nvPr/>
            </p:nvSpPr>
            <p:spPr>
              <a:xfrm>
                <a:off x="4526679" y="3215253"/>
                <a:ext cx="6927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de-DE" sz="1200">
                    <a:latin typeface="Roboto"/>
                    <a:ea typeface="Roboto"/>
                    <a:cs typeface="Roboto"/>
                    <a:sym typeface="Roboto"/>
                  </a:rPr>
                  <a:t>W4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95" name="Google Shape;395;p42"/>
              <p:cNvSpPr txBox="1"/>
              <p:nvPr/>
            </p:nvSpPr>
            <p:spPr>
              <a:xfrm>
                <a:off x="4753223" y="185780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de-DE" sz="1000">
                    <a:latin typeface="Roboto"/>
                    <a:ea typeface="Roboto"/>
                    <a:cs typeface="Roboto"/>
                    <a:sym typeface="Roboto"/>
                  </a:rPr>
                  <a:t>Design and Implementation</a:t>
                </a:r>
                <a:endParaRPr b="1" sz="10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de-DE" sz="1000">
                    <a:latin typeface="Roboto"/>
                    <a:ea typeface="Roboto"/>
                    <a:cs typeface="Roboto"/>
                    <a:sym typeface="Roboto"/>
                  </a:rPr>
                  <a:t>Test baseline models</a:t>
                </a:r>
                <a:br>
                  <a:rPr lang="de-DE" sz="1000">
                    <a:latin typeface="Roboto"/>
                    <a:ea typeface="Roboto"/>
                    <a:cs typeface="Roboto"/>
                    <a:sym typeface="Roboto"/>
                  </a:rPr>
                </a:br>
                <a:r>
                  <a:rPr lang="de-DE" sz="1000">
                    <a:latin typeface="Roboto"/>
                    <a:ea typeface="Roboto"/>
                    <a:cs typeface="Roboto"/>
                    <a:sym typeface="Roboto"/>
                  </a:rPr>
                  <a:t>Updating model design</a:t>
                </a:r>
                <a:br>
                  <a:rPr lang="de-DE" sz="1000">
                    <a:latin typeface="Roboto"/>
                    <a:ea typeface="Roboto"/>
                    <a:cs typeface="Roboto"/>
                    <a:sym typeface="Roboto"/>
                  </a:rPr>
                </a:br>
                <a:r>
                  <a:rPr lang="de-DE" sz="1000">
                    <a:latin typeface="Roboto"/>
                    <a:ea typeface="Roboto"/>
                    <a:cs typeface="Roboto"/>
                    <a:sym typeface="Roboto"/>
                  </a:rPr>
                  <a:t>Implement and e</a:t>
                </a:r>
                <a:r>
                  <a:rPr lang="de-DE" sz="1000">
                    <a:latin typeface="Roboto"/>
                    <a:ea typeface="Roboto"/>
                    <a:cs typeface="Roboto"/>
                    <a:sym typeface="Roboto"/>
                  </a:rPr>
                  <a:t>xperiment</a:t>
                </a:r>
                <a:endParaRPr sz="10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96" name="Google Shape;396;p42"/>
          <p:cNvGrpSpPr/>
          <p:nvPr/>
        </p:nvGrpSpPr>
        <p:grpSpPr>
          <a:xfrm>
            <a:off x="6041860" y="2709722"/>
            <a:ext cx="2721140" cy="1735654"/>
            <a:chOff x="6435810" y="2702596"/>
            <a:chExt cx="2721140" cy="1735654"/>
          </a:xfrm>
        </p:grpSpPr>
        <p:sp>
          <p:nvSpPr>
            <p:cNvPr id="397" name="Google Shape;397;p42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8" name="Google Shape;398;p42"/>
            <p:cNvGrpSpPr/>
            <p:nvPr/>
          </p:nvGrpSpPr>
          <p:grpSpPr>
            <a:xfrm>
              <a:off x="6435810" y="2702596"/>
              <a:ext cx="2494563" cy="1735654"/>
              <a:chOff x="6435810" y="2702596"/>
              <a:chExt cx="2494563" cy="1735654"/>
            </a:xfrm>
          </p:grpSpPr>
          <p:grpSp>
            <p:nvGrpSpPr>
              <p:cNvPr id="399" name="Google Shape;399;p42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400" name="Google Shape;400;p42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401" name="Google Shape;401;p42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02" name="Google Shape;402;p42"/>
              <p:cNvSpPr txBox="1"/>
              <p:nvPr/>
            </p:nvSpPr>
            <p:spPr>
              <a:xfrm>
                <a:off x="6435810" y="2702596"/>
                <a:ext cx="7458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de-DE" sz="1200">
                    <a:latin typeface="Roboto"/>
                    <a:ea typeface="Roboto"/>
                    <a:cs typeface="Roboto"/>
                    <a:sym typeface="Roboto"/>
                  </a:rPr>
                  <a:t>W8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03" name="Google Shape;403;p42"/>
              <p:cNvSpPr txBox="1"/>
              <p:nvPr/>
            </p:nvSpPr>
            <p:spPr>
              <a:xfrm>
                <a:off x="6676773" y="349445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de-DE" sz="1000">
                    <a:latin typeface="Roboto"/>
                    <a:ea typeface="Roboto"/>
                    <a:cs typeface="Roboto"/>
                    <a:sym typeface="Roboto"/>
                  </a:rPr>
                  <a:t>Evaluation</a:t>
                </a:r>
                <a:r>
                  <a:rPr b="1" lang="de-DE" sz="1000">
                    <a:latin typeface="Roboto"/>
                    <a:ea typeface="Roboto"/>
                    <a:cs typeface="Roboto"/>
                    <a:sym typeface="Roboto"/>
                  </a:rPr>
                  <a:t> and documentation</a:t>
                </a:r>
                <a:endParaRPr b="1" sz="10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de-DE" sz="1000">
                    <a:latin typeface="Roboto"/>
                    <a:ea typeface="Roboto"/>
                    <a:cs typeface="Roboto"/>
                    <a:sym typeface="Roboto"/>
                  </a:rPr>
                  <a:t>Quantitative evaluation</a:t>
                </a:r>
                <a:br>
                  <a:rPr lang="de-DE" sz="1000">
                    <a:latin typeface="Roboto"/>
                    <a:ea typeface="Roboto"/>
                    <a:cs typeface="Roboto"/>
                    <a:sym typeface="Roboto"/>
                  </a:rPr>
                </a:br>
                <a:r>
                  <a:rPr lang="de-DE" sz="1000">
                    <a:latin typeface="Roboto"/>
                    <a:ea typeface="Roboto"/>
                    <a:cs typeface="Roboto"/>
                    <a:sym typeface="Roboto"/>
                  </a:rPr>
                  <a:t>Create visualizations</a:t>
                </a:r>
                <a:br>
                  <a:rPr lang="de-DE" sz="1000">
                    <a:latin typeface="Roboto"/>
                    <a:ea typeface="Roboto"/>
                    <a:cs typeface="Roboto"/>
                    <a:sym typeface="Roboto"/>
                  </a:rPr>
                </a:br>
                <a:r>
                  <a:rPr lang="de-DE" sz="1000">
                    <a:latin typeface="Roboto"/>
                    <a:ea typeface="Roboto"/>
                    <a:cs typeface="Roboto"/>
                    <a:sym typeface="Roboto"/>
                  </a:rPr>
                  <a:t>Writing report</a:t>
                </a:r>
                <a:endParaRPr sz="10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404" name="Google Shape;404;p42"/>
          <p:cNvGrpSpPr/>
          <p:nvPr/>
        </p:nvGrpSpPr>
        <p:grpSpPr>
          <a:xfrm>
            <a:off x="102041" y="1864926"/>
            <a:ext cx="2580731" cy="1728863"/>
            <a:chOff x="495991" y="1857800"/>
            <a:chExt cx="2580731" cy="1728863"/>
          </a:xfrm>
        </p:grpSpPr>
        <p:sp>
          <p:nvSpPr>
            <p:cNvPr id="405" name="Google Shape;405;p42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6" name="Google Shape;406;p42"/>
            <p:cNvGrpSpPr/>
            <p:nvPr/>
          </p:nvGrpSpPr>
          <p:grpSpPr>
            <a:xfrm>
              <a:off x="495991" y="1857800"/>
              <a:ext cx="2580731" cy="1728863"/>
              <a:chOff x="495991" y="1857800"/>
              <a:chExt cx="2580731" cy="1728863"/>
            </a:xfrm>
          </p:grpSpPr>
          <p:sp>
            <p:nvSpPr>
              <p:cNvPr id="407" name="Google Shape;407;p42"/>
              <p:cNvSpPr txBox="1"/>
              <p:nvPr/>
            </p:nvSpPr>
            <p:spPr>
              <a:xfrm>
                <a:off x="495991" y="3215263"/>
                <a:ext cx="8712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de-DE" sz="1200">
                    <a:latin typeface="Roboto"/>
                    <a:ea typeface="Roboto"/>
                    <a:cs typeface="Roboto"/>
                    <a:sym typeface="Roboto"/>
                  </a:rPr>
                  <a:t>W1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408" name="Google Shape;408;p42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409" name="Google Shape;409;p42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410" name="Google Shape;410;p42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11" name="Google Shape;411;p42"/>
              <p:cNvSpPr txBox="1"/>
              <p:nvPr/>
            </p:nvSpPr>
            <p:spPr>
              <a:xfrm>
                <a:off x="823122" y="185780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de-DE" sz="1000">
                    <a:latin typeface="Roboto"/>
                    <a:ea typeface="Roboto"/>
                    <a:cs typeface="Roboto"/>
                    <a:sym typeface="Roboto"/>
                  </a:rPr>
                  <a:t>Literature survey</a:t>
                </a:r>
                <a:endParaRPr b="1" sz="10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br>
                  <a:rPr b="1" lang="de-DE" sz="1000">
                    <a:latin typeface="Roboto"/>
                    <a:ea typeface="Roboto"/>
                    <a:cs typeface="Roboto"/>
                    <a:sym typeface="Roboto"/>
                  </a:rPr>
                </a:br>
                <a:r>
                  <a:rPr lang="de-DE" sz="1000">
                    <a:latin typeface="Roboto"/>
                    <a:ea typeface="Roboto"/>
                    <a:cs typeface="Roboto"/>
                    <a:sym typeface="Roboto"/>
                  </a:rPr>
                  <a:t>Pose and shape estimation</a:t>
                </a:r>
                <a:br>
                  <a:rPr lang="de-DE" sz="1000">
                    <a:latin typeface="Roboto"/>
                    <a:ea typeface="Roboto"/>
                    <a:cs typeface="Roboto"/>
                    <a:sym typeface="Roboto"/>
                  </a:rPr>
                </a:br>
                <a:r>
                  <a:rPr lang="de-DE" sz="1000">
                    <a:latin typeface="Roboto"/>
                    <a:ea typeface="Roboto"/>
                    <a:cs typeface="Roboto"/>
                    <a:sym typeface="Roboto"/>
                  </a:rPr>
                  <a:t>Datasets</a:t>
                </a:r>
                <a:endParaRPr sz="10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412" name="Google Shape;412;p42"/>
          <p:cNvGrpSpPr/>
          <p:nvPr/>
        </p:nvGrpSpPr>
        <p:grpSpPr>
          <a:xfrm>
            <a:off x="2131645" y="2709722"/>
            <a:ext cx="2501355" cy="1735654"/>
            <a:chOff x="2525595" y="2702596"/>
            <a:chExt cx="2501355" cy="1735654"/>
          </a:xfrm>
        </p:grpSpPr>
        <p:sp>
          <p:nvSpPr>
            <p:cNvPr id="413" name="Google Shape;413;p42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4" name="Google Shape;414;p42"/>
            <p:cNvGrpSpPr/>
            <p:nvPr/>
          </p:nvGrpSpPr>
          <p:grpSpPr>
            <a:xfrm>
              <a:off x="2525595" y="2702596"/>
              <a:ext cx="2501355" cy="1735654"/>
              <a:chOff x="2525595" y="2702596"/>
              <a:chExt cx="2501355" cy="1735654"/>
            </a:xfrm>
          </p:grpSpPr>
          <p:sp>
            <p:nvSpPr>
              <p:cNvPr id="415" name="Google Shape;415;p42"/>
              <p:cNvSpPr txBox="1"/>
              <p:nvPr/>
            </p:nvSpPr>
            <p:spPr>
              <a:xfrm>
                <a:off x="2525595" y="2702596"/>
                <a:ext cx="7458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de-DE" sz="1200">
                    <a:latin typeface="Roboto"/>
                    <a:ea typeface="Roboto"/>
                    <a:cs typeface="Roboto"/>
                    <a:sym typeface="Roboto"/>
                  </a:rPr>
                  <a:t>W3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416" name="Google Shape;416;p42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417" name="Google Shape;417;p42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418" name="Google Shape;418;p42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19" name="Google Shape;419;p42"/>
              <p:cNvSpPr txBox="1"/>
              <p:nvPr/>
            </p:nvSpPr>
            <p:spPr>
              <a:xfrm>
                <a:off x="2773350" y="349445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de-DE" sz="1000">
                    <a:latin typeface="Roboto"/>
                    <a:ea typeface="Roboto"/>
                    <a:cs typeface="Roboto"/>
                    <a:sym typeface="Roboto"/>
                  </a:rPr>
                  <a:t>Data analysis</a:t>
                </a:r>
                <a:endParaRPr b="1" sz="10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de-DE" sz="1000">
                    <a:latin typeface="Roboto"/>
                    <a:ea typeface="Roboto"/>
                    <a:cs typeface="Roboto"/>
                    <a:sym typeface="Roboto"/>
                  </a:rPr>
                  <a:t>Analysis on the Apollo3D dataset and KITTI MOT dataset</a:t>
                </a:r>
                <a:endParaRPr sz="10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1275" y="680975"/>
            <a:ext cx="3064557" cy="4295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3"/>
          <p:cNvSpPr txBox="1"/>
          <p:nvPr>
            <p:ph type="title"/>
          </p:nvPr>
        </p:nvSpPr>
        <p:spPr>
          <a:xfrm>
            <a:off x="319090" y="296075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Bi Contextual Attention</a:t>
            </a:r>
            <a:endParaRPr/>
          </a:p>
        </p:txBody>
      </p:sp>
      <p:sp>
        <p:nvSpPr>
          <p:cNvPr id="426" name="Google Shape;426;p43"/>
          <p:cNvSpPr txBox="1"/>
          <p:nvPr>
            <p:ph idx="12" type="sldNum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27" name="Google Shape;427;p43"/>
          <p:cNvSpPr txBox="1"/>
          <p:nvPr>
            <p:ph idx="11" type="ftr"/>
          </p:nvPr>
        </p:nvSpPr>
        <p:spPr>
          <a:xfrm>
            <a:off x="311162" y="4854985"/>
            <a:ext cx="646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Practical - Suren Sritharan </a:t>
            </a:r>
            <a:endParaRPr sz="1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4"/>
          <p:cNvSpPr txBox="1"/>
          <p:nvPr>
            <p:ph type="title"/>
          </p:nvPr>
        </p:nvSpPr>
        <p:spPr>
          <a:xfrm>
            <a:off x="319090" y="296075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Direct Approach</a:t>
            </a:r>
            <a:endParaRPr/>
          </a:p>
        </p:txBody>
      </p:sp>
      <p:sp>
        <p:nvSpPr>
          <p:cNvPr id="433" name="Google Shape;433;p44"/>
          <p:cNvSpPr txBox="1"/>
          <p:nvPr>
            <p:ph idx="12" type="sldNum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434" name="Google Shape;4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123950"/>
            <a:ext cx="9067800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4"/>
          <p:cNvSpPr txBox="1"/>
          <p:nvPr>
            <p:ph idx="11" type="ftr"/>
          </p:nvPr>
        </p:nvSpPr>
        <p:spPr>
          <a:xfrm>
            <a:off x="311162" y="4854985"/>
            <a:ext cx="646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Practical - Suren Sritharan </a:t>
            </a:r>
            <a:endParaRPr sz="1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5"/>
          <p:cNvSpPr txBox="1"/>
          <p:nvPr>
            <p:ph type="title"/>
          </p:nvPr>
        </p:nvSpPr>
        <p:spPr>
          <a:xfrm>
            <a:off x="319090" y="296075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Exp 1 : Removing keypoints - training curves</a:t>
            </a:r>
            <a:endParaRPr/>
          </a:p>
        </p:txBody>
      </p:sp>
      <p:sp>
        <p:nvSpPr>
          <p:cNvPr id="441" name="Google Shape;441;p45"/>
          <p:cNvSpPr txBox="1"/>
          <p:nvPr>
            <p:ph idx="12" type="sldNum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42" name="Google Shape;442;p45"/>
          <p:cNvSpPr txBox="1"/>
          <p:nvPr>
            <p:ph idx="11" type="ftr"/>
          </p:nvPr>
        </p:nvSpPr>
        <p:spPr>
          <a:xfrm>
            <a:off x="311162" y="4854985"/>
            <a:ext cx="646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Practical - Suren Sritharan </a:t>
            </a: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6"/>
          <p:cNvSpPr txBox="1"/>
          <p:nvPr>
            <p:ph type="title"/>
          </p:nvPr>
        </p:nvSpPr>
        <p:spPr>
          <a:xfrm>
            <a:off x="319090" y="296075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Exp 2 : Removing template shapes - </a:t>
            </a:r>
            <a:r>
              <a:rPr lang="de-DE"/>
              <a:t>training curves</a:t>
            </a:r>
            <a:endParaRPr/>
          </a:p>
        </p:txBody>
      </p:sp>
      <p:sp>
        <p:nvSpPr>
          <p:cNvPr id="448" name="Google Shape;448;p46"/>
          <p:cNvSpPr txBox="1"/>
          <p:nvPr>
            <p:ph idx="12" type="sldNum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49" name="Google Shape;449;p46"/>
          <p:cNvSpPr txBox="1"/>
          <p:nvPr>
            <p:ph idx="11" type="ftr"/>
          </p:nvPr>
        </p:nvSpPr>
        <p:spPr>
          <a:xfrm>
            <a:off x="311162" y="4854985"/>
            <a:ext cx="646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Practical - Suren Sritharan </a:t>
            </a:r>
            <a:endParaRPr sz="1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7"/>
          <p:cNvSpPr txBox="1"/>
          <p:nvPr>
            <p:ph type="title"/>
          </p:nvPr>
        </p:nvSpPr>
        <p:spPr>
          <a:xfrm>
            <a:off x="319090" y="296075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Exp 3 : Removing mean shape - </a:t>
            </a:r>
            <a:r>
              <a:rPr lang="de-DE"/>
              <a:t>training curves</a:t>
            </a:r>
            <a:endParaRPr/>
          </a:p>
        </p:txBody>
      </p:sp>
      <p:sp>
        <p:nvSpPr>
          <p:cNvPr id="455" name="Google Shape;455;p47"/>
          <p:cNvSpPr txBox="1"/>
          <p:nvPr>
            <p:ph idx="12" type="sldNum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56" name="Google Shape;456;p47"/>
          <p:cNvSpPr txBox="1"/>
          <p:nvPr>
            <p:ph idx="11" type="ftr"/>
          </p:nvPr>
        </p:nvSpPr>
        <p:spPr>
          <a:xfrm>
            <a:off x="311162" y="4854985"/>
            <a:ext cx="646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Practical - Suren Sritharan </a:t>
            </a:r>
            <a:endParaRPr sz="1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8"/>
          <p:cNvSpPr txBox="1"/>
          <p:nvPr>
            <p:ph type="title"/>
          </p:nvPr>
        </p:nvSpPr>
        <p:spPr>
          <a:xfrm>
            <a:off x="319090" y="296075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Qualitative</a:t>
            </a:r>
            <a:r>
              <a:rPr lang="de-DE"/>
              <a:t> comparison</a:t>
            </a:r>
            <a:endParaRPr/>
          </a:p>
        </p:txBody>
      </p:sp>
      <p:sp>
        <p:nvSpPr>
          <p:cNvPr id="462" name="Google Shape;462;p48"/>
          <p:cNvSpPr txBox="1"/>
          <p:nvPr>
            <p:ph idx="12" type="sldNum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463" name="Google Shape;46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100" y="1390274"/>
            <a:ext cx="2950810" cy="236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9897" y="1390285"/>
            <a:ext cx="2950799" cy="2362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3200" y="1390284"/>
            <a:ext cx="2950799" cy="2362941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8"/>
          <p:cNvSpPr txBox="1"/>
          <p:nvPr/>
        </p:nvSpPr>
        <p:spPr>
          <a:xfrm>
            <a:off x="319097" y="3753225"/>
            <a:ext cx="295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Input image</a:t>
            </a:r>
            <a:endParaRPr sz="1600"/>
          </a:p>
        </p:txBody>
      </p:sp>
      <p:sp>
        <p:nvSpPr>
          <p:cNvPr id="467" name="Google Shape;467;p48"/>
          <p:cNvSpPr txBox="1"/>
          <p:nvPr/>
        </p:nvSpPr>
        <p:spPr>
          <a:xfrm>
            <a:off x="3269897" y="3753225"/>
            <a:ext cx="295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BAAM</a:t>
            </a:r>
            <a:endParaRPr sz="1600"/>
          </a:p>
        </p:txBody>
      </p:sp>
      <p:sp>
        <p:nvSpPr>
          <p:cNvPr id="468" name="Google Shape;468;p48"/>
          <p:cNvSpPr txBox="1"/>
          <p:nvPr/>
        </p:nvSpPr>
        <p:spPr>
          <a:xfrm>
            <a:off x="6193197" y="3753225"/>
            <a:ext cx="295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w/o kepoints , templates</a:t>
            </a:r>
            <a:endParaRPr sz="1600"/>
          </a:p>
        </p:txBody>
      </p:sp>
      <p:sp>
        <p:nvSpPr>
          <p:cNvPr id="469" name="Google Shape;469;p48"/>
          <p:cNvSpPr txBox="1"/>
          <p:nvPr>
            <p:ph idx="11" type="ftr"/>
          </p:nvPr>
        </p:nvSpPr>
        <p:spPr>
          <a:xfrm>
            <a:off x="311162" y="4854985"/>
            <a:ext cx="646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Practical - Suren Sritharan </a:t>
            </a:r>
            <a:endParaRPr sz="1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9"/>
          <p:cNvSpPr txBox="1"/>
          <p:nvPr>
            <p:ph type="title"/>
          </p:nvPr>
        </p:nvSpPr>
        <p:spPr>
          <a:xfrm>
            <a:off x="319090" y="296075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Render and Compare</a:t>
            </a:r>
            <a:endParaRPr/>
          </a:p>
        </p:txBody>
      </p:sp>
      <p:sp>
        <p:nvSpPr>
          <p:cNvPr id="475" name="Google Shape;475;p49"/>
          <p:cNvSpPr txBox="1"/>
          <p:nvPr>
            <p:ph idx="12" type="sldNum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476" name="Google Shape;47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025" y="968500"/>
            <a:ext cx="3966675" cy="320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9"/>
          <p:cNvSpPr txBox="1"/>
          <p:nvPr/>
        </p:nvSpPr>
        <p:spPr>
          <a:xfrm>
            <a:off x="624863" y="4097650"/>
            <a:ext cx="381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Input image</a:t>
            </a:r>
            <a:endParaRPr sz="1600"/>
          </a:p>
        </p:txBody>
      </p:sp>
      <p:pic>
        <p:nvPicPr>
          <p:cNvPr id="478" name="Google Shape;47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8675" y="971400"/>
            <a:ext cx="3966675" cy="3200696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49"/>
          <p:cNvSpPr txBox="1"/>
          <p:nvPr/>
        </p:nvSpPr>
        <p:spPr>
          <a:xfrm>
            <a:off x="4872500" y="4097650"/>
            <a:ext cx="381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Projected predictions</a:t>
            </a:r>
            <a:endParaRPr sz="1600"/>
          </a:p>
        </p:txBody>
      </p:sp>
      <p:sp>
        <p:nvSpPr>
          <p:cNvPr id="480" name="Google Shape;480;p49"/>
          <p:cNvSpPr txBox="1"/>
          <p:nvPr>
            <p:ph idx="11" type="ftr"/>
          </p:nvPr>
        </p:nvSpPr>
        <p:spPr>
          <a:xfrm>
            <a:off x="311162" y="4854985"/>
            <a:ext cx="646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Practical - Suren Sritharan </a:t>
            </a:r>
            <a:endParaRPr sz="1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0"/>
          <p:cNvSpPr txBox="1"/>
          <p:nvPr/>
        </p:nvSpPr>
        <p:spPr>
          <a:xfrm>
            <a:off x="319100" y="849263"/>
            <a:ext cx="740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/>
              <a:t>Reconstruction loss</a:t>
            </a:r>
            <a:endParaRPr b="1"/>
          </a:p>
        </p:txBody>
      </p:sp>
      <p:sp>
        <p:nvSpPr>
          <p:cNvPr id="486" name="Google Shape;486;p50"/>
          <p:cNvSpPr txBox="1"/>
          <p:nvPr>
            <p:ph type="title"/>
          </p:nvPr>
        </p:nvSpPr>
        <p:spPr>
          <a:xfrm>
            <a:off x="319090" y="296075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BAAM Loss</a:t>
            </a:r>
            <a:endParaRPr/>
          </a:p>
        </p:txBody>
      </p:sp>
      <p:sp>
        <p:nvSpPr>
          <p:cNvPr id="487" name="Google Shape;487;p50"/>
          <p:cNvSpPr txBox="1"/>
          <p:nvPr>
            <p:ph idx="12" type="sldNum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488" name="Google Shape;48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6988" y="1583025"/>
            <a:ext cx="4010024" cy="828008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50"/>
          <p:cNvSpPr txBox="1"/>
          <p:nvPr/>
        </p:nvSpPr>
        <p:spPr>
          <a:xfrm>
            <a:off x="3601200" y="2371650"/>
            <a:ext cx="194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de-DE"/>
              <a:t>L</a:t>
            </a:r>
            <a:r>
              <a:rPr baseline="-25000" i="1" lang="de-DE"/>
              <a:t>shape </a:t>
            </a:r>
            <a:r>
              <a:rPr lang="de-DE"/>
              <a:t>: L2 loss</a:t>
            </a:r>
            <a:endParaRPr/>
          </a:p>
        </p:txBody>
      </p:sp>
      <p:pic>
        <p:nvPicPr>
          <p:cNvPr id="490" name="Google Shape;49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9788" y="3130000"/>
            <a:ext cx="2747527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1625" y="3888350"/>
            <a:ext cx="2140750" cy="70607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50"/>
          <p:cNvSpPr txBox="1"/>
          <p:nvPr/>
        </p:nvSpPr>
        <p:spPr>
          <a:xfrm>
            <a:off x="319100" y="2744563"/>
            <a:ext cx="740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/>
              <a:t>2D Detection </a:t>
            </a:r>
            <a:r>
              <a:rPr b="1" lang="de-DE"/>
              <a:t>loss</a:t>
            </a:r>
            <a:endParaRPr b="1"/>
          </a:p>
        </p:txBody>
      </p:sp>
      <p:sp>
        <p:nvSpPr>
          <p:cNvPr id="493" name="Google Shape;493;p50"/>
          <p:cNvSpPr txBox="1"/>
          <p:nvPr/>
        </p:nvSpPr>
        <p:spPr>
          <a:xfrm>
            <a:off x="319100" y="3613300"/>
            <a:ext cx="740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/>
              <a:t>3D space loss</a:t>
            </a:r>
            <a:endParaRPr b="1"/>
          </a:p>
        </p:txBody>
      </p:sp>
      <p:pic>
        <p:nvPicPr>
          <p:cNvPr id="494" name="Google Shape;494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66975" y="1052925"/>
            <a:ext cx="4010025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319100" y="1084100"/>
            <a:ext cx="8508900" cy="3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-DE" sz="1500"/>
              <a:t>Shape reconstruction</a:t>
            </a:r>
            <a:endParaRPr sz="1500"/>
          </a:p>
          <a:p>
            <a:pPr indent="-323850" lvl="1" marL="914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-DE" sz="1500"/>
              <a:t>Estimating the 3D shape of the object from a given image.</a:t>
            </a:r>
            <a:endParaRPr sz="1500"/>
          </a:p>
          <a:p>
            <a:pPr indent="-323850" lvl="1" marL="914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-DE" sz="1500"/>
              <a:t>Representation of the object can vary.</a:t>
            </a:r>
            <a:endParaRPr sz="1500"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</p:txBody>
      </p:sp>
      <p:sp>
        <p:nvSpPr>
          <p:cNvPr id="102" name="Google Shape;102;p15"/>
          <p:cNvSpPr txBox="1"/>
          <p:nvPr>
            <p:ph type="title"/>
          </p:nvPr>
        </p:nvSpPr>
        <p:spPr>
          <a:xfrm>
            <a:off x="319090" y="296075"/>
            <a:ext cx="850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/>
              <a:t>D</a:t>
            </a:r>
            <a:r>
              <a:rPr lang="de-DE" sz="2400"/>
              <a:t>efinition - shape reconstruction and pose estimation</a:t>
            </a:r>
            <a:endParaRPr sz="2400"/>
          </a:p>
        </p:txBody>
      </p:sp>
      <p:sp>
        <p:nvSpPr>
          <p:cNvPr id="103" name="Google Shape;103;p15"/>
          <p:cNvSpPr txBox="1"/>
          <p:nvPr>
            <p:ph idx="12" type="sldNum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04" name="Google Shape;104;p15"/>
          <p:cNvSpPr txBox="1"/>
          <p:nvPr>
            <p:ph idx="11" type="ftr"/>
          </p:nvPr>
        </p:nvSpPr>
        <p:spPr>
          <a:xfrm>
            <a:off x="311162" y="4854985"/>
            <a:ext cx="646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Practical - Suren Sritharan </a:t>
            </a:r>
            <a:endParaRPr sz="1000"/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975" y="2624138"/>
            <a:ext cx="5734050" cy="16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 txBox="1"/>
          <p:nvPr/>
        </p:nvSpPr>
        <p:spPr>
          <a:xfrm>
            <a:off x="1976700" y="4081500"/>
            <a:ext cx="519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“</a:t>
            </a:r>
            <a:r>
              <a:rPr lang="de-DE" sz="1000"/>
              <a:t>Pixel2Mesh: Generating 3D Mesh Models from Single RGB Images”, ECCV 2018</a:t>
            </a: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319100" y="1084100"/>
            <a:ext cx="8508900" cy="3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-DE" sz="1500"/>
              <a:t>Shape reconstruction</a:t>
            </a:r>
            <a:endParaRPr sz="1500"/>
          </a:p>
          <a:p>
            <a:pPr indent="-323850" lvl="1" marL="914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-DE" sz="1500"/>
              <a:t>Estimating the 3D shape of the object from a given image.</a:t>
            </a:r>
            <a:endParaRPr sz="1500"/>
          </a:p>
          <a:p>
            <a:pPr indent="-323850" lvl="1" marL="914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-DE" sz="1500"/>
              <a:t>Representation of the object can vary.</a:t>
            </a:r>
            <a:endParaRPr sz="1500"/>
          </a:p>
          <a:p>
            <a:pPr indent="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-DE" sz="1500"/>
              <a:t>Pose estimation</a:t>
            </a:r>
            <a:endParaRPr sz="1500"/>
          </a:p>
          <a:p>
            <a:pPr indent="-323850" lvl="1" marL="914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-DE" sz="1500"/>
              <a:t>Estimating</a:t>
            </a:r>
            <a:r>
              <a:rPr lang="de-DE" sz="1500"/>
              <a:t> the 3D pose of an object : position and rotation</a:t>
            </a:r>
            <a:endParaRPr sz="1500"/>
          </a:p>
          <a:p>
            <a:pPr indent="-323850" lvl="1" marL="914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-DE" sz="1500"/>
              <a:t>Based on bounding boxes or 3D shapes</a:t>
            </a:r>
            <a:endParaRPr sz="1500"/>
          </a:p>
        </p:txBody>
      </p:sp>
      <p:sp>
        <p:nvSpPr>
          <p:cNvPr id="112" name="Google Shape;112;p16"/>
          <p:cNvSpPr txBox="1"/>
          <p:nvPr>
            <p:ph type="title"/>
          </p:nvPr>
        </p:nvSpPr>
        <p:spPr>
          <a:xfrm>
            <a:off x="319090" y="296075"/>
            <a:ext cx="850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/>
              <a:t>Definition - shape reconstruction and pose estimation</a:t>
            </a:r>
            <a:endParaRPr sz="2400"/>
          </a:p>
        </p:txBody>
      </p:sp>
      <p:sp>
        <p:nvSpPr>
          <p:cNvPr id="113" name="Google Shape;113;p16"/>
          <p:cNvSpPr txBox="1"/>
          <p:nvPr>
            <p:ph idx="12" type="sldNum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14" name="Google Shape;114;p16"/>
          <p:cNvSpPr txBox="1"/>
          <p:nvPr>
            <p:ph idx="11" type="ftr"/>
          </p:nvPr>
        </p:nvSpPr>
        <p:spPr>
          <a:xfrm>
            <a:off x="311162" y="4854985"/>
            <a:ext cx="646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Practical - Suren Sritharan </a:t>
            </a:r>
            <a:endParaRPr sz="1000"/>
          </a:p>
        </p:txBody>
      </p:sp>
      <p:grpSp>
        <p:nvGrpSpPr>
          <p:cNvPr id="115" name="Google Shape;115;p16"/>
          <p:cNvGrpSpPr/>
          <p:nvPr/>
        </p:nvGrpSpPr>
        <p:grpSpPr>
          <a:xfrm>
            <a:off x="1738800" y="2967120"/>
            <a:ext cx="6123600" cy="2081830"/>
            <a:chOff x="1510200" y="2967120"/>
            <a:chExt cx="6123600" cy="2081830"/>
          </a:xfrm>
        </p:grpSpPr>
        <p:pic>
          <p:nvPicPr>
            <p:cNvPr id="116" name="Google Shape;116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49770" y="2967120"/>
              <a:ext cx="2193625" cy="1743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6"/>
            <p:cNvPicPr preferRelativeResize="0"/>
            <p:nvPr/>
          </p:nvPicPr>
          <p:blipFill rotWithShape="1">
            <a:blip r:embed="rId4">
              <a:alphaModFix/>
            </a:blip>
            <a:srcRect b="2837" l="0" r="0" t="0"/>
            <a:stretch/>
          </p:blipFill>
          <p:spPr>
            <a:xfrm>
              <a:off x="4549375" y="2967125"/>
              <a:ext cx="2506212" cy="1743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p16"/>
            <p:cNvSpPr txBox="1"/>
            <p:nvPr/>
          </p:nvSpPr>
          <p:spPr>
            <a:xfrm>
              <a:off x="1510200" y="4710250"/>
              <a:ext cx="6123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000"/>
                <a:t>“</a:t>
              </a:r>
              <a:r>
                <a:rPr lang="de-DE" sz="1000"/>
                <a:t>6D-VNet: End-to-end 6DoF Vehicle Pose Estimation from Monocular RGB Images”, CVPRW 2019</a:t>
              </a:r>
              <a:endParaRPr sz="100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>
            <p:ph idx="1" type="body"/>
          </p:nvPr>
        </p:nvSpPr>
        <p:spPr>
          <a:xfrm>
            <a:off x="319100" y="1084100"/>
            <a:ext cx="8508900" cy="3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-DE" sz="1500"/>
              <a:t>Shape reconstruction</a:t>
            </a:r>
            <a:endParaRPr sz="1500"/>
          </a:p>
          <a:p>
            <a:pPr indent="-323850" lvl="1" marL="914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-DE" sz="1500"/>
              <a:t>Estimating the 3D shape of the object from a given image.</a:t>
            </a:r>
            <a:endParaRPr sz="1500"/>
          </a:p>
          <a:p>
            <a:pPr indent="-323850" lvl="1" marL="914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-DE" sz="1500"/>
              <a:t>Representation of the object can vary.</a:t>
            </a:r>
            <a:endParaRPr sz="1500"/>
          </a:p>
          <a:p>
            <a:pPr indent="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-DE" sz="1500"/>
              <a:t>Pose estimation</a:t>
            </a:r>
            <a:endParaRPr sz="1500"/>
          </a:p>
          <a:p>
            <a:pPr indent="-323850" lvl="1" marL="914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-DE" sz="1500"/>
              <a:t>Estimating the 3D pose of an object : position and rotation.</a:t>
            </a:r>
            <a:endParaRPr sz="1500"/>
          </a:p>
          <a:p>
            <a:pPr indent="-323850" lvl="1" marL="914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-DE" sz="1500"/>
              <a:t>Based on bounding boxes or 3D shapes.</a:t>
            </a:r>
            <a:endParaRPr sz="1500"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de-DE" sz="1500" u="sng"/>
              <a:t>Shape reconstruction + Pose estimation</a:t>
            </a:r>
            <a:endParaRPr b="1" sz="1500" u="sng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de-DE" sz="1500"/>
              <a:t>Simultaneously perform both tasks.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de-DE" sz="1500"/>
              <a:t>Prior works are not in abundance.</a:t>
            </a:r>
            <a:endParaRPr b="1" sz="1500"/>
          </a:p>
        </p:txBody>
      </p:sp>
      <p:sp>
        <p:nvSpPr>
          <p:cNvPr id="124" name="Google Shape;124;p17"/>
          <p:cNvSpPr txBox="1"/>
          <p:nvPr>
            <p:ph type="title"/>
          </p:nvPr>
        </p:nvSpPr>
        <p:spPr>
          <a:xfrm>
            <a:off x="319090" y="296075"/>
            <a:ext cx="850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/>
              <a:t>Definition - shape reconstruction and pose estimation</a:t>
            </a:r>
            <a:endParaRPr sz="2400"/>
          </a:p>
        </p:txBody>
      </p:sp>
      <p:sp>
        <p:nvSpPr>
          <p:cNvPr id="125" name="Google Shape;125;p17"/>
          <p:cNvSpPr txBox="1"/>
          <p:nvPr>
            <p:ph idx="12" type="sldNum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26" name="Google Shape;126;p17"/>
          <p:cNvSpPr txBox="1"/>
          <p:nvPr>
            <p:ph idx="11" type="ftr"/>
          </p:nvPr>
        </p:nvSpPr>
        <p:spPr>
          <a:xfrm>
            <a:off x="311162" y="4854985"/>
            <a:ext cx="646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Practical - Suren Sritharan </a:t>
            </a: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>
            <p:ph type="title"/>
          </p:nvPr>
        </p:nvSpPr>
        <p:spPr>
          <a:xfrm>
            <a:off x="319090" y="296075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Dataset - Vehicular object detection</a:t>
            </a:r>
            <a:endParaRPr/>
          </a:p>
        </p:txBody>
      </p:sp>
      <p:sp>
        <p:nvSpPr>
          <p:cNvPr id="132" name="Google Shape;132;p18"/>
          <p:cNvSpPr txBox="1"/>
          <p:nvPr>
            <p:ph idx="12" type="sldNum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33" name="Google Shape;133;p18"/>
          <p:cNvSpPr txBox="1"/>
          <p:nvPr>
            <p:ph idx="1" type="body"/>
          </p:nvPr>
        </p:nvSpPr>
        <p:spPr>
          <a:xfrm>
            <a:off x="319100" y="1007900"/>
            <a:ext cx="8508900" cy="3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de-DE" sz="1500"/>
              <a:t>KITTI, Nuscenes, …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-DE" sz="1500"/>
              <a:t>Contains 3D bounding box annotations, semantic segmentation, etc.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-DE" sz="1500"/>
              <a:t>Does NOT contain 3D shape information.</a:t>
            </a:r>
            <a:endParaRPr sz="1500"/>
          </a:p>
        </p:txBody>
      </p:sp>
      <p:sp>
        <p:nvSpPr>
          <p:cNvPr id="134" name="Google Shape;134;p18"/>
          <p:cNvSpPr txBox="1"/>
          <p:nvPr>
            <p:ph idx="11" type="ftr"/>
          </p:nvPr>
        </p:nvSpPr>
        <p:spPr>
          <a:xfrm>
            <a:off x="311162" y="4854985"/>
            <a:ext cx="646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Practical - Suren Sritharan </a:t>
            </a:r>
            <a:endParaRPr sz="1000"/>
          </a:p>
        </p:txBody>
      </p:sp>
      <p:pic>
        <p:nvPicPr>
          <p:cNvPr id="135" name="Google Shape;1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350" y="2188305"/>
            <a:ext cx="6464399" cy="1951798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/>
          <p:cNvSpPr txBox="1"/>
          <p:nvPr/>
        </p:nvSpPr>
        <p:spPr>
          <a:xfrm>
            <a:off x="2413400" y="4108317"/>
            <a:ext cx="432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“</a:t>
            </a:r>
            <a:r>
              <a:rPr lang="de-DE" sz="1000"/>
              <a:t>MOTS: Multi-Object Tracking and Segmentation”, CVPR 2019</a:t>
            </a: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type="title"/>
          </p:nvPr>
        </p:nvSpPr>
        <p:spPr>
          <a:xfrm>
            <a:off x="319090" y="296075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Dataset - Vehicular object detection</a:t>
            </a:r>
            <a:endParaRPr/>
          </a:p>
        </p:txBody>
      </p:sp>
      <p:sp>
        <p:nvSpPr>
          <p:cNvPr id="142" name="Google Shape;142;p19"/>
          <p:cNvSpPr txBox="1"/>
          <p:nvPr>
            <p:ph idx="12" type="sldNum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43" name="Google Shape;143;p19"/>
          <p:cNvSpPr txBox="1"/>
          <p:nvPr>
            <p:ph idx="1" type="body"/>
          </p:nvPr>
        </p:nvSpPr>
        <p:spPr>
          <a:xfrm>
            <a:off x="319100" y="1007900"/>
            <a:ext cx="8508900" cy="3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de-DE" sz="1500"/>
              <a:t>KITTI, Nuscenes, …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-DE" sz="1500"/>
              <a:t>Contains 3D bounding box annotations, semantic segmentation, etc.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-DE" sz="1500"/>
              <a:t>Does NOT contain 3D shape information.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-DE" sz="1500"/>
              <a:t>Pascal3D+ dataset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-DE" sz="1500"/>
              <a:t>CAD models of 12 rigid categories. Classes include cars, bikes, etc.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-DE" sz="1500"/>
              <a:t>Can be used for object detection (mAP) and pose estimation (AVP)</a:t>
            </a:r>
            <a:endParaRPr sz="1500"/>
          </a:p>
        </p:txBody>
      </p:sp>
      <p:sp>
        <p:nvSpPr>
          <p:cNvPr id="144" name="Google Shape;144;p19"/>
          <p:cNvSpPr txBox="1"/>
          <p:nvPr>
            <p:ph idx="11" type="ftr"/>
          </p:nvPr>
        </p:nvSpPr>
        <p:spPr>
          <a:xfrm>
            <a:off x="311162" y="4854985"/>
            <a:ext cx="646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Practical - Suren Sritharan </a:t>
            </a:r>
            <a:endParaRPr sz="1000"/>
          </a:p>
        </p:txBody>
      </p:sp>
      <p:pic>
        <p:nvPicPr>
          <p:cNvPr id="145" name="Google Shape;145;p19"/>
          <p:cNvPicPr preferRelativeResize="0"/>
          <p:nvPr/>
        </p:nvPicPr>
        <p:blipFill rotWithShape="1">
          <a:blip r:embed="rId3">
            <a:alphaModFix/>
          </a:blip>
          <a:srcRect b="0" l="0" r="25239" t="29493"/>
          <a:stretch/>
        </p:blipFill>
        <p:spPr>
          <a:xfrm>
            <a:off x="4416825" y="2832000"/>
            <a:ext cx="2879427" cy="1713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 rotWithShape="1">
          <a:blip r:embed="rId4">
            <a:alphaModFix/>
          </a:blip>
          <a:srcRect b="12441" l="0" r="69831" t="42348"/>
          <a:stretch/>
        </p:blipFill>
        <p:spPr>
          <a:xfrm>
            <a:off x="1501275" y="2832000"/>
            <a:ext cx="2259999" cy="17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/>
          <p:cNvSpPr txBox="1"/>
          <p:nvPr/>
        </p:nvSpPr>
        <p:spPr>
          <a:xfrm>
            <a:off x="2158650" y="4545200"/>
            <a:ext cx="4826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“B</a:t>
            </a:r>
            <a:r>
              <a:rPr lang="de-DE" sz="1000"/>
              <a:t>eyond PASCAL: A benchmark for 3D object detection in the wild”, WACV 2014</a:t>
            </a: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/>
          <p:nvPr>
            <p:ph type="title"/>
          </p:nvPr>
        </p:nvSpPr>
        <p:spPr>
          <a:xfrm>
            <a:off x="319090" y="296075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Dataset - Vehicular object detection</a:t>
            </a:r>
            <a:endParaRPr/>
          </a:p>
        </p:txBody>
      </p:sp>
      <p:sp>
        <p:nvSpPr>
          <p:cNvPr id="153" name="Google Shape;153;p20"/>
          <p:cNvSpPr txBox="1"/>
          <p:nvPr>
            <p:ph idx="12" type="sldNum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54" name="Google Shape;154;p20"/>
          <p:cNvSpPr txBox="1"/>
          <p:nvPr>
            <p:ph idx="1" type="body"/>
          </p:nvPr>
        </p:nvSpPr>
        <p:spPr>
          <a:xfrm>
            <a:off x="319100" y="1007900"/>
            <a:ext cx="8508900" cy="3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de-DE" sz="1500"/>
              <a:t>KITTI, Nuscenes, …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-DE" sz="1500"/>
              <a:t>Contains 3D bounding box annotations, semantic segmentation, etc.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-DE" sz="1500"/>
              <a:t>Does NOT contain 3D shape information.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-DE" sz="1500"/>
              <a:t>Pascal3D+ dataset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-DE" sz="1500"/>
              <a:t>CAD models of </a:t>
            </a:r>
            <a:r>
              <a:rPr lang="de-DE" sz="1500"/>
              <a:t>12 rigid categories</a:t>
            </a:r>
            <a:r>
              <a:rPr lang="de-DE" sz="1500"/>
              <a:t>. Classes include cars, bikes, etc.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-DE" sz="1500"/>
              <a:t>Can be used for object detection (mAP) and pose estimation (AVP)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-DE" sz="1500"/>
              <a:t>ApolloCar3D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-DE" sz="1500"/>
              <a:t>Includes 3D models (mesh) of 79 car types, and labeled monocular images.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55" name="Google Shape;155;p20"/>
          <p:cNvSpPr txBox="1"/>
          <p:nvPr>
            <p:ph idx="11" type="ftr"/>
          </p:nvPr>
        </p:nvSpPr>
        <p:spPr>
          <a:xfrm>
            <a:off x="311162" y="4854985"/>
            <a:ext cx="646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Practical - Suren Sritharan </a:t>
            </a:r>
            <a:endParaRPr sz="1000"/>
          </a:p>
        </p:txBody>
      </p:sp>
      <p:pic>
        <p:nvPicPr>
          <p:cNvPr id="156" name="Google Shape;15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7450" y="3195876"/>
            <a:ext cx="3181876" cy="15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0050" y="3195875"/>
            <a:ext cx="3120684" cy="153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0"/>
          <p:cNvSpPr txBox="1"/>
          <p:nvPr/>
        </p:nvSpPr>
        <p:spPr>
          <a:xfrm>
            <a:off x="1975075" y="4694800"/>
            <a:ext cx="6154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“</a:t>
            </a:r>
            <a:r>
              <a:rPr lang="de-DE" sz="1000"/>
              <a:t>ApolloCar3D: A Large 3D Car Instance Understanding Benchmark for Autonomous Driving</a:t>
            </a:r>
            <a:r>
              <a:rPr lang="de-DE" sz="1000"/>
              <a:t>”, CVPR 2018</a:t>
            </a: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arissa-Design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halt">
  <a:themeElements>
    <a:clrScheme name="TUM">
      <a:dk1>
        <a:srgbClr val="000000"/>
      </a:dk1>
      <a:lt1>
        <a:srgbClr val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itel 1">
  <a:themeElements>
    <a:clrScheme name="TUM">
      <a:dk1>
        <a:srgbClr val="000000"/>
      </a:dk1>
      <a:lt1>
        <a:srgbClr val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